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0"/>
  </p:notesMasterIdLst>
  <p:handoutMasterIdLst>
    <p:handoutMasterId r:id="rId121"/>
  </p:handoutMasterIdLst>
  <p:sldIdLst>
    <p:sldId id="257" r:id="rId2"/>
    <p:sldId id="1006" r:id="rId3"/>
    <p:sldId id="851" r:id="rId4"/>
    <p:sldId id="862" r:id="rId5"/>
    <p:sldId id="1011" r:id="rId6"/>
    <p:sldId id="1007" r:id="rId7"/>
    <p:sldId id="1008" r:id="rId8"/>
    <p:sldId id="1124" r:id="rId9"/>
    <p:sldId id="1125" r:id="rId10"/>
    <p:sldId id="1134" r:id="rId11"/>
    <p:sldId id="1136" r:id="rId12"/>
    <p:sldId id="1137" r:id="rId13"/>
    <p:sldId id="1155" r:id="rId14"/>
    <p:sldId id="1010" r:id="rId15"/>
    <p:sldId id="973" r:id="rId16"/>
    <p:sldId id="974" r:id="rId17"/>
    <p:sldId id="975" r:id="rId18"/>
    <p:sldId id="977" r:id="rId19"/>
    <p:sldId id="978" r:id="rId20"/>
    <p:sldId id="1012" r:id="rId21"/>
    <p:sldId id="979" r:id="rId22"/>
    <p:sldId id="980" r:id="rId23"/>
    <p:sldId id="981" r:id="rId24"/>
    <p:sldId id="983" r:id="rId25"/>
    <p:sldId id="984" r:id="rId26"/>
    <p:sldId id="985" r:id="rId27"/>
    <p:sldId id="986" r:id="rId28"/>
    <p:sldId id="988" r:id="rId29"/>
    <p:sldId id="989" r:id="rId30"/>
    <p:sldId id="990" r:id="rId31"/>
    <p:sldId id="991" r:id="rId32"/>
    <p:sldId id="993" r:id="rId33"/>
    <p:sldId id="994" r:id="rId34"/>
    <p:sldId id="996" r:id="rId35"/>
    <p:sldId id="1133" r:id="rId36"/>
    <p:sldId id="999" r:id="rId37"/>
    <p:sldId id="1000" r:id="rId38"/>
    <p:sldId id="1001" r:id="rId39"/>
    <p:sldId id="1002" r:id="rId40"/>
    <p:sldId id="1003" r:id="rId41"/>
    <p:sldId id="1004" r:id="rId42"/>
    <p:sldId id="1166" r:id="rId43"/>
    <p:sldId id="1141" r:id="rId44"/>
    <p:sldId id="1142" r:id="rId45"/>
    <p:sldId id="1143" r:id="rId46"/>
    <p:sldId id="1144" r:id="rId47"/>
    <p:sldId id="1145" r:id="rId48"/>
    <p:sldId id="1146" r:id="rId49"/>
    <p:sldId id="1147" r:id="rId50"/>
    <p:sldId id="1148" r:id="rId51"/>
    <p:sldId id="1149" r:id="rId52"/>
    <p:sldId id="1150" r:id="rId53"/>
    <p:sldId id="1013" r:id="rId54"/>
    <p:sldId id="1151" r:id="rId55"/>
    <p:sldId id="1152" r:id="rId56"/>
    <p:sldId id="1153" r:id="rId57"/>
    <p:sldId id="1027" r:id="rId58"/>
    <p:sldId id="1028" r:id="rId59"/>
    <p:sldId id="1154" r:id="rId60"/>
    <p:sldId id="1029" r:id="rId61"/>
    <p:sldId id="1030" r:id="rId62"/>
    <p:sldId id="1031" r:id="rId63"/>
    <p:sldId id="1032" r:id="rId64"/>
    <p:sldId id="1184" r:id="rId65"/>
    <p:sldId id="1036" r:id="rId66"/>
    <p:sldId id="1044" r:id="rId67"/>
    <p:sldId id="1045" r:id="rId68"/>
    <p:sldId id="1046" r:id="rId69"/>
    <p:sldId id="1047" r:id="rId70"/>
    <p:sldId id="1048" r:id="rId71"/>
    <p:sldId id="1049" r:id="rId72"/>
    <p:sldId id="1050" r:id="rId73"/>
    <p:sldId id="1051" r:id="rId74"/>
    <p:sldId id="1052" r:id="rId75"/>
    <p:sldId id="1053" r:id="rId76"/>
    <p:sldId id="1054" r:id="rId77"/>
    <p:sldId id="1182" r:id="rId78"/>
    <p:sldId id="1062" r:id="rId79"/>
    <p:sldId id="1063" r:id="rId80"/>
    <p:sldId id="1080" r:id="rId81"/>
    <p:sldId id="1081" r:id="rId82"/>
    <p:sldId id="1082" r:id="rId83"/>
    <p:sldId id="1167" r:id="rId84"/>
    <p:sldId id="1176" r:id="rId85"/>
    <p:sldId id="1168" r:id="rId86"/>
    <p:sldId id="1173" r:id="rId87"/>
    <p:sldId id="1174" r:id="rId88"/>
    <p:sldId id="1179" r:id="rId89"/>
    <p:sldId id="1175" r:id="rId90"/>
    <p:sldId id="1188" r:id="rId91"/>
    <p:sldId id="1193" r:id="rId92"/>
    <p:sldId id="813" r:id="rId93"/>
    <p:sldId id="1189" r:id="rId94"/>
    <p:sldId id="815" r:id="rId95"/>
    <p:sldId id="818" r:id="rId96"/>
    <p:sldId id="828" r:id="rId97"/>
    <p:sldId id="1192" r:id="rId98"/>
    <p:sldId id="829" r:id="rId99"/>
    <p:sldId id="830" r:id="rId100"/>
    <p:sldId id="831" r:id="rId101"/>
    <p:sldId id="834" r:id="rId102"/>
    <p:sldId id="835" r:id="rId103"/>
    <p:sldId id="808" r:id="rId104"/>
    <p:sldId id="809" r:id="rId105"/>
    <p:sldId id="810" r:id="rId106"/>
    <p:sldId id="1190" r:id="rId107"/>
    <p:sldId id="1191" r:id="rId108"/>
    <p:sldId id="790" r:id="rId109"/>
    <p:sldId id="791" r:id="rId110"/>
    <p:sldId id="792" r:id="rId111"/>
    <p:sldId id="793" r:id="rId112"/>
    <p:sldId id="794" r:id="rId113"/>
    <p:sldId id="795" r:id="rId114"/>
    <p:sldId id="796" r:id="rId115"/>
    <p:sldId id="797" r:id="rId116"/>
    <p:sldId id="798" r:id="rId117"/>
    <p:sldId id="800" r:id="rId118"/>
    <p:sldId id="1202" r:id="rId1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1608"/>
    <a:srgbClr val="F8EC4E"/>
    <a:srgbClr val="FF99CC"/>
    <a:srgbClr val="11DF51"/>
    <a:srgbClr val="FF3300"/>
    <a:srgbClr val="2B2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14" autoAdjust="0"/>
    <p:restoredTop sz="94660"/>
  </p:normalViewPr>
  <p:slideViewPr>
    <p:cSldViewPr>
      <p:cViewPr>
        <p:scale>
          <a:sx n="55" d="100"/>
          <a:sy n="55" d="100"/>
        </p:scale>
        <p:origin x="-17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elong\Local%20Settings\Temporary%20Internet%20Files\Content.Outlook\B29BZL4Q\ASD%20Virginia%20Student%20Coun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baseline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Virginia Students </a:t>
            </a:r>
            <a:r>
              <a:rPr lang="en-US" sz="2000" b="1" baseline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w</a:t>
            </a:r>
            <a:r>
              <a:rPr lang="en-US" sz="2000" baseline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ith </a:t>
            </a:r>
            <a:r>
              <a:rPr lang="en-US" sz="2000" baseline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/>
            </a:r>
            <a:br>
              <a:rPr lang="en-US" sz="2000" baseline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en-US" sz="2000" baseline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Autism </a:t>
            </a:r>
            <a:r>
              <a:rPr lang="en-US" sz="2000" baseline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Spectrum </a:t>
            </a:r>
            <a:r>
              <a:rPr lang="en-US" sz="2000" baseline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Disorders </a:t>
            </a:r>
            <a:endParaRPr lang="en-US" sz="2000" baseline="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>
              <a:defRPr sz="2000"/>
            </a:pPr>
            <a:r>
              <a:rPr lang="en-US" sz="2000" baseline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2000-2010</a:t>
            </a:r>
          </a:p>
        </c:rich>
      </c:tx>
      <c:layout>
        <c:manualLayout>
          <c:xMode val="edge"/>
          <c:yMode val="edge"/>
          <c:x val="0.18522988562795858"/>
          <c:y val="0.28710703429570567"/>
        </c:manualLayout>
      </c:layout>
      <c:overlay val="1"/>
    </c:title>
    <c:autoTitleDeleted val="0"/>
    <c:view3D>
      <c:rotX val="50"/>
      <c:rotY val="160"/>
      <c:depthPercent val="120"/>
      <c:rAngAx val="1"/>
    </c:view3D>
    <c:floor>
      <c:thickness val="0"/>
      <c:spPr>
        <a:solidFill>
          <a:schemeClr val="bg1"/>
        </a:solidFill>
        <a:ln w="9525">
          <a:noFill/>
        </a:ln>
        <a:effectLst>
          <a:outerShdw blurRad="50800" dist="50800" dir="5400000" algn="ctr" rotWithShape="0">
            <a:schemeClr val="bg2">
              <a:lumMod val="90000"/>
            </a:schemeClr>
          </a:outerShdw>
        </a:effectLst>
      </c:spPr>
    </c:floor>
    <c:sideWall>
      <c:thickness val="0"/>
      <c:spPr>
        <a:noFill/>
        <a:ln>
          <a:noFill/>
        </a:ln>
      </c:spPr>
    </c:sideWall>
    <c:backWall>
      <c:thickness val="0"/>
      <c:spPr>
        <a:solidFill>
          <a:srgbClr val="FFFFCC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265963097576679E-2"/>
          <c:y val="0.22364030527295839"/>
          <c:w val="0.88532256092165007"/>
          <c:h val="0.67309991133398106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0"/>
        <c:shape val="box"/>
        <c:axId val="131635072"/>
        <c:axId val="131636608"/>
        <c:axId val="0"/>
      </c:bar3DChart>
      <c:catAx>
        <c:axId val="131635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8100">
            <a:noFill/>
          </a:ln>
          <a:effectLst/>
        </c:spPr>
        <c:txPr>
          <a:bodyPr anchor="t" anchorCtr="0"/>
          <a:lstStyle/>
          <a:p>
            <a:pPr>
              <a:defRPr sz="2000" baseline="0">
                <a:solidFill>
                  <a:srgbClr val="000000"/>
                </a:solidFill>
                <a:latin typeface="Corbel" pitchFamily="34" charset="0"/>
              </a:defRPr>
            </a:pPr>
            <a:endParaRPr lang="en-US"/>
          </a:p>
        </c:txPr>
        <c:crossAx val="131636608"/>
        <c:crosses val="autoZero"/>
        <c:auto val="0"/>
        <c:lblAlgn val="ctr"/>
        <c:lblOffset val="0"/>
        <c:tickLblSkip val="1"/>
        <c:noMultiLvlLbl val="0"/>
      </c:catAx>
      <c:valAx>
        <c:axId val="1316366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131635072"/>
        <c:crosses val="autoZero"/>
        <c:crossBetween val="between"/>
      </c:valAx>
      <c:spPr>
        <a:solidFill>
          <a:schemeClr val="bg1"/>
        </a:solidFill>
        <a:ln w="25400">
          <a:noFill/>
        </a:ln>
        <a:effectLst/>
      </c:spPr>
    </c:plotArea>
    <c:plotVisOnly val="1"/>
    <c:dispBlanksAs val="gap"/>
    <c:showDLblsOverMax val="0"/>
  </c:chart>
  <c:spPr>
    <a:noFill/>
    <a:ln w="25400" cap="rnd">
      <a:noFill/>
    </a:ln>
  </c:sp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0.00056</cdr:x>
      <cdr:y>0.94137</cdr:y>
    </cdr:from>
    <cdr:to>
      <cdr:x>0.99579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61" y="6822910"/>
          <a:ext cx="9392708" cy="424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0.02167</cdr:x>
      <cdr:y>0.0274</cdr:y>
    </cdr:from>
    <cdr:to>
      <cdr:x>0.98427</cdr:x>
      <cdr:y>0.97558</cdr:y>
    </cdr:to>
    <cdr:pic>
      <cdr:nvPicPr>
        <cdr:cNvPr id="3" name="Picture 2" descr="C:\Users\phalliday\Desktop\AutisminVirginiaPublicSchools.jpg"/>
        <cdr:cNvPicPr>
          <a:picLocks xmlns:a="http://schemas.openxmlformats.org/drawingml/2006/main" noGrp="1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05208" y="197531"/>
          <a:ext cx="9115458" cy="68365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93A65-CDAD-45FF-9145-821A0477A9A7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E38FE-78AC-4D1A-9E9B-54261D92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E8C83-6E77-4ED0-8410-F37149112B33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ACB6D-7446-44A9-BB4D-47792BB13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49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444F2B05-0560-44B6-AC47-366FE82F8769}" type="slidenum">
              <a:rPr lang="en-US" altLang="en-US">
                <a:latin typeface="Times New Roman" pitchFamily="18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6013" y="703263"/>
            <a:ext cx="4630737" cy="34750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1664"/>
            <a:ext cx="5029200" cy="4184650"/>
          </a:xfrm>
          <a:noFill/>
        </p:spPr>
        <p:txBody>
          <a:bodyPr wrap="square" lIns="94770" tIns="46553" rIns="94770" bIns="4655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C9B5EFFF-104D-476D-ACF8-B25095AE004D}" type="slidenum">
              <a:rPr lang="en-US" altLang="en-US">
                <a:latin typeface="Times New Roman" pitchFamily="18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6013" y="703263"/>
            <a:ext cx="4630737" cy="34750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1664"/>
            <a:ext cx="5029200" cy="4184650"/>
          </a:xfrm>
          <a:noFill/>
        </p:spPr>
        <p:txBody>
          <a:bodyPr wrap="square" lIns="94770" tIns="46553" rIns="94770" bIns="4655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88271D-A15C-4D05-8A1C-4116CA24649E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B31D88-9069-4BCD-AB81-E11F122FB2CF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82406-AD51-4405-941A-56E4E54EEAF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7B58FE-A07D-4A12-A874-451CF3586237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DC2C4F-38C3-4220-8822-76BF91FA555D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EA3D82-08E0-41D3-999C-A18E337E7ADE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3E211F-2201-428C-A1F5-3B4954080FEB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CCF7E7-12E4-4D04-85B9-20A8942F0019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10CD1E-58B6-4BF5-A149-EE30EE760B76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80EE6E-5215-450D-AC9B-A0875D3047F9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692AE5-8EF8-416A-A7B1-AF2DB4576CA8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A370BA-7CAE-426D-843B-2FEB28281818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59984F-6370-4912-A402-D006C372CF27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BFACC2-99CC-4294-86BB-5821542EAEFC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0AC4AB-405C-4B7E-BEDF-2FE24474E253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BE0040-0359-4BFF-987F-DE19EEBB7AD4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E1917D-C3C3-47D3-AADE-C14E2E81276F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261E22-1302-469B-8A00-6581BA4F607B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BF5921-94BB-4EFD-89BB-9D14CC5C6CE1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35514-C098-42D3-A4FF-39517B50A7AD}" type="slidenum">
              <a:rPr lang="en-US"/>
              <a:pPr/>
              <a:t>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64821A-54D6-47A6-A8D1-5C146303BE2B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7CA68A-B3A7-4320-8F49-722C16EAF0AC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4437">
              <a:defRPr sz="2700" b="1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 sz="2700" b="1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 sz="2700" b="1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 sz="2700" b="1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 b="0"/>
              <a:t>© 2008 National Autism Center</a:t>
            </a:r>
          </a:p>
          <a:p>
            <a:r>
              <a:rPr lang="en-US" sz="900" b="0"/>
              <a:t>Reproduce Only with Author’s Written Permission</a:t>
            </a:r>
          </a:p>
        </p:txBody>
      </p:sp>
      <p:sp>
        <p:nvSpPr>
          <p:cNvPr id="264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>
              <a:defRPr sz="2700" b="1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 sz="2700" b="1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 sz="2700" b="1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 sz="2700" b="1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F0D0013-4109-4021-94D2-695743C22917}" type="slidenum">
              <a:rPr lang="en-US" sz="1200" b="0"/>
              <a:pPr/>
              <a:t>54</a:t>
            </a:fld>
            <a:endParaRPr lang="en-US" sz="1200" b="0"/>
          </a:p>
        </p:txBody>
      </p:sp>
      <p:sp>
        <p:nvSpPr>
          <p:cNvPr id="264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</a:rPr>
              <a:t>When you consider a new treatment, or any treatment, look out for exaggerated claims of cure, especially if the treatment requires intense commitment of time, energy, and money.  Remember that no one will advertise a treatment with testimonials saying that it does not work—be aware of the marketing aspect of what you read.  </a:t>
            </a:r>
          </a:p>
          <a:p>
            <a:pPr eaLnBrk="1" hangingPunct="1"/>
            <a:endParaRPr lang="en-US" b="1" smtClean="0">
              <a:latin typeface="Arial" charset="0"/>
            </a:endParaRPr>
          </a:p>
          <a:p>
            <a:pPr eaLnBrk="1" hangingPunct="1"/>
            <a:r>
              <a:rPr lang="en-US" b="1" smtClean="0">
                <a:latin typeface="Arial" charset="0"/>
              </a:rPr>
              <a:t>Finally, keep in mind that there is no cure for autism.  Use caution when considering a treatment that claims a cure.</a:t>
            </a:r>
          </a:p>
          <a:p>
            <a:pPr eaLnBrk="1" hangingPunct="1"/>
            <a:endParaRPr lang="en-US" b="1" smtClean="0">
              <a:latin typeface="Arial" charset="0"/>
            </a:endParaRPr>
          </a:p>
          <a:p>
            <a:pPr eaLnBrk="1" hangingPunct="1"/>
            <a:r>
              <a:rPr lang="en-US" b="1" smtClean="0">
                <a:latin typeface="Arial" charset="0"/>
              </a:rPr>
              <a:t>Be cautious of treatments that may cause direct physical harm to your child.  Always consult with a pediatrician when pursuing biomedical treatments such as a special diet or vitamin supplements.</a:t>
            </a:r>
            <a:r>
              <a:rPr lang="en-US" smtClean="0">
                <a:latin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675D18-F7BC-41E4-B9E2-55DFD7D9072D}" type="slidenum">
              <a:rPr lang="en-US" smtClean="0"/>
              <a:pPr eaLnBrk="1" hangingPunct="1"/>
              <a:t>55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027E4-8D00-43BB-BCCD-224E6A9235D1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56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703263"/>
            <a:ext cx="4630737" cy="3475037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1663"/>
            <a:ext cx="5029200" cy="4184651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339" tIns="45850" rIns="93339" bIns="45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29AEEC-D179-4039-AB56-9DF364313576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>
              <a:latin typeface="Arial" charset="0"/>
            </a:endParaRPr>
          </a:p>
        </p:txBody>
      </p:sp>
      <p:sp>
        <p:nvSpPr>
          <p:cNvPr id="468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89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416425"/>
            <a:ext cx="5029200" cy="4183063"/>
          </a:xfrm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8996" name="Slide Number Placeholder 3"/>
          <p:cNvSpPr txBox="1">
            <a:spLocks noGrp="1"/>
          </p:cNvSpPr>
          <p:nvPr/>
        </p:nvSpPr>
        <p:spPr bwMode="auto">
          <a:xfrm>
            <a:off x="3886200" y="8831264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8368F79C-F21D-45DF-80C3-6500DF9E95AE}" type="slidenum">
              <a:rPr lang="en-US" sz="1200">
                <a:latin typeface="Times New Roman" pitchFamily="18" charset="0"/>
              </a:rPr>
              <a:pPr algn="r"/>
              <a:t>57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9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90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125D40-F6D2-45EF-B951-5CE1DCA1F5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13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29C536-E24B-4EE8-8DCC-5EA731A132B7}" type="slidenum">
              <a:rPr lang="en-US">
                <a:latin typeface="Arial Blac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>
              <a:latin typeface="Arial Black" pitchFamily="34" charset="0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29C536-E24B-4EE8-8DCC-5EA731A132B7}" type="slidenum">
              <a:rPr lang="en-US">
                <a:latin typeface="Arial Blac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>
              <a:latin typeface="Arial Black" pitchFamily="34" charset="0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0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ED25D7-385B-475E-8BA1-175E9AF04D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742422-6EE7-4A71-95BB-A0D8AB41C5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C1CCD3-CB98-470E-99A1-2C0B2839B3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1EA0E5-A840-47D1-A100-074DEACB28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1B18A0-EF4C-4B9A-A4D6-6BCE0A3072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47A05B-0C39-4E00-8D3F-FDB491E44BB6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8DD318-D377-41EB-AAF4-50607BB202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F58979-A928-4866-A2AA-7134F1772D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8D1BDE-1890-4670-8582-13E28BD27C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6A4309-C94F-4BC4-8087-A63B858736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90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79E4CF-E50E-4E2D-A212-C192CF33AB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79E4CF-E50E-4E2D-A212-C192CF33AB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00FD9A-4BCA-4DCE-B6E4-4ED0891C89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E0A22F-65F0-43E2-A400-F6E2B7CBB1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44BB7B-C71B-4DEB-960C-1C7B0D5540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301F17-2EBE-4991-BF47-BCBE026D2FD2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74E590-DF3B-4B56-9698-1132E6ADB2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8AA6D2-458A-4AFA-B3A1-597559D3DA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B7F5B5C7-B7C8-4C41-8157-20F23C00B153}" type="slidenum">
              <a:rPr lang="en-US" altLang="en-US">
                <a:latin typeface="Times New Roman" pitchFamily="18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43401"/>
            <a:ext cx="5029200" cy="41846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r>
              <a:rPr lang="en-US" altLang="en-US" sz="1400" smtClean="0"/>
              <a:t>Introductions</a:t>
            </a:r>
          </a:p>
          <a:p>
            <a:pPr>
              <a:spcBef>
                <a:spcPct val="0"/>
              </a:spcBef>
            </a:pPr>
            <a:endParaRPr lang="en-US" altLang="en-US" sz="1400" smtClean="0"/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EECDF0-2F95-45C6-AF3B-71D362AF45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BF5F39-3E14-4639-A638-76344A0628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0AFA9B-987E-487F-A49A-3FB5A0A32B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1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06920F-8B76-4C49-898B-80EA7AACF772}" type="slidenum">
              <a:rPr lang="en-US"/>
              <a:pPr/>
              <a:t>88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250FEDEA-E154-471C-92FF-36E3FE6067BA}" type="slidenum">
              <a:rPr lang="en-US" altLang="en-US">
                <a:latin typeface="Times New Roman" pitchFamily="18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3063"/>
          </a:xfrm>
          <a:noFill/>
        </p:spPr>
        <p:txBody>
          <a:bodyPr wrap="square" lIns="89730" tIns="44865" rIns="89730" bIns="4486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 have discussed the two types of reinforcers, but what determines whether or not a particular item will serve as a reinforcer and in fact result in a future increase in the behavior?  Several points to consider include..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rgbClr val="CC0000"/>
                </a:solidFill>
              </a:rPr>
              <a:t>Reinforcement is unique to each person</a:t>
            </a:r>
            <a:r>
              <a:rPr lang="en-US" smtClean="0"/>
              <a:t>.  For example, jellybeans are not a universal reinforcer for all three-year olds.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rgbClr val="CC0000"/>
                </a:solidFill>
              </a:rPr>
              <a:t>What is reinforcing for one person may not be reinforcing for another</a:t>
            </a:r>
            <a:r>
              <a:rPr lang="en-US" smtClean="0"/>
              <a:t>.  In other words, I might find reading to be reinforcing, whereas you might prefer to watch a movie.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rgbClr val="CC0000"/>
                </a:solidFill>
              </a:rPr>
              <a:t>Reinforcers need to be determined for each individual separately</a:t>
            </a:r>
            <a:r>
              <a:rPr lang="en-US" smtClean="0"/>
              <a:t>. 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Finally, reinforcers change from day to day. 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Now let’s talk about ways to determine individual reinforcers.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rgbClr val="006600"/>
                </a:solidFill>
              </a:rPr>
              <a:t>{{NEW SLIDE}}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9245F-EFFD-494B-A4F5-30853779189B}" type="slidenum">
              <a:rPr lang="en-US"/>
              <a:pPr/>
              <a:t>91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9E9212-F367-4F9D-8DE3-5C5F0BB9FC9F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84E0E-6EAE-4AA0-98DA-C69C6B1BD101}" type="slidenum">
              <a:rPr lang="en-US"/>
              <a:pPr/>
              <a:t>92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0DED02-AFCD-4603-93C8-876C68534258}" type="slidenum">
              <a:rPr lang="en-US"/>
              <a:pPr/>
              <a:t>93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30E65-3B49-400F-83CB-82FF82983EA8}" type="slidenum">
              <a:rPr lang="en-US"/>
              <a:pPr/>
              <a:t>94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0FB50-52AD-402A-8D5E-6FC11D8DD810}" type="slidenum">
              <a:rPr lang="en-US"/>
              <a:pPr/>
              <a:t>95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F1EB8-4273-437C-910C-CC29F5CC7131}" type="slidenum">
              <a:rPr lang="en-US"/>
              <a:pPr/>
              <a:t>96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E00C72-5995-4AAF-9127-0F60DF0078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7B1D1-F733-4865-AE52-45081FF77A69}" type="slidenum">
              <a:rPr lang="en-US"/>
              <a:pPr/>
              <a:t>98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ED0F71-BDC2-448D-B2AC-16B30BBBE9A5}" type="slidenum">
              <a:rPr lang="en-US"/>
              <a:pPr/>
              <a:t>99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9D0A48-3CD3-47B3-966C-EE6D180249F2}" type="slidenum">
              <a:rPr lang="en-US"/>
              <a:pPr/>
              <a:t>100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9F71D-7E72-45F7-919E-9BB0260BB580}" type="slidenum">
              <a:rPr lang="en-US"/>
              <a:pPr/>
              <a:t>101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9E9212-F367-4F9D-8DE3-5C5F0BB9FC9F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C2E992-90E8-48F0-A259-B00AED6E21AB}" type="slidenum">
              <a:rPr lang="en-US"/>
              <a:pPr/>
              <a:t>102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8910C-135E-48FB-9625-890830ADB39F}" type="slidenum">
              <a:rPr lang="en-US"/>
              <a:pPr/>
              <a:t>103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E3380-9E0A-4DF4-9C7A-1BFB55BBCBE1}" type="slidenum">
              <a:rPr lang="en-US"/>
              <a:pPr/>
              <a:t>104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5D322-A81A-4580-A516-F2E963032B99}" type="slidenum">
              <a:rPr lang="en-US"/>
              <a:pPr/>
              <a:t>105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D7F91-4692-44F6-B69C-F1128C72349A}" type="slidenum">
              <a:rPr lang="en-US"/>
              <a:pPr/>
              <a:t>108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3845F-2A95-449F-8507-47848D5A3BCD}" type="slidenum">
              <a:rPr lang="en-US"/>
              <a:pPr/>
              <a:t>109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851B9-3FA7-470B-A6E0-883323D1189D}" type="slidenum">
              <a:rPr lang="en-US"/>
              <a:pPr/>
              <a:t>110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E7F018-3F3C-4BDC-AB24-BACFF8A88E2E}" type="slidenum">
              <a:rPr lang="en-US"/>
              <a:pPr/>
              <a:t>111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26CA6-6902-4463-A37B-9F45B86C5874}" type="slidenum">
              <a:rPr lang="en-US"/>
              <a:pPr/>
              <a:t>112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53B27-8757-4F11-8972-32A82E4F123E}" type="slidenum">
              <a:rPr lang="en-US"/>
              <a:pPr/>
              <a:t>113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12838CA-0C27-4510-BAEE-59E6C86DB800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8A6B5-9C7D-4899-9ED7-1F6DAC408F80}" type="slidenum">
              <a:rPr lang="en-US"/>
              <a:pPr/>
              <a:t>114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C685B-E23C-4F99-839B-6E27E15F4C42}" type="slidenum">
              <a:rPr lang="en-US"/>
              <a:pPr/>
              <a:t>115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C3A23-CFE9-4F84-8621-B966238BAE54}" type="slidenum">
              <a:rPr lang="en-US"/>
              <a:pPr/>
              <a:t>116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6FD5E-6A7C-4F63-94FC-6E2A2C4265FA}" type="slidenum">
              <a:rPr lang="en-US"/>
              <a:pPr/>
              <a:t>117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D6F7-BCBE-4AD3-B72F-F508D241B977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DE59-AD41-4986-9E4C-14DB370BE0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D6F7-BCBE-4AD3-B72F-F508D241B977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DE59-AD41-4986-9E4C-14DB370BE0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D6F7-BCBE-4AD3-B72F-F508D241B977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DE59-AD41-4986-9E4C-14DB370BE0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836EA-89EF-49B3-99FF-4319E3474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12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9EB2D-0169-4612-B433-11D093CFA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ECA33-7AF3-4EC0-805D-284FA192C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67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DCD51A1-60EF-4B43-A901-86A67F8202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91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82E4F2-49F8-4D78-B388-374155B708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6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D6F7-BCBE-4AD3-B72F-F508D241B977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DE59-AD41-4986-9E4C-14DB370BE0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D6F7-BCBE-4AD3-B72F-F508D241B977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DE59-AD41-4986-9E4C-14DB370BE0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D6F7-BCBE-4AD3-B72F-F508D241B977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DE59-AD41-4986-9E4C-14DB370BE0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D6F7-BCBE-4AD3-B72F-F508D241B977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DE59-AD41-4986-9E4C-14DB370BE0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D6F7-BCBE-4AD3-B72F-F508D241B977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DE59-AD41-4986-9E4C-14DB370BE0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D6F7-BCBE-4AD3-B72F-F508D241B977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DE59-AD41-4986-9E4C-14DB370BE0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D6F7-BCBE-4AD3-B72F-F508D241B977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DE59-AD41-4986-9E4C-14DB370BE0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D6F7-BCBE-4AD3-B72F-F508D241B977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DE59-AD41-4986-9E4C-14DB370BE0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FD6F7-BCBE-4AD3-B72F-F508D241B977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3DE59-AD41-4986-9E4C-14DB370BE0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5" r:id="rId15"/>
    <p:sldLayoutId id="214748366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All%20Users\Documents\My%20Videos\jjjjjjjjjjj.wmv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All%20Users\Documents\My%20Videos\jjjjjjjjjjj.wmv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oleObject" Target="../embeddings/oleObject2.bin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362200"/>
          </a:xfrm>
        </p:spPr>
        <p:txBody>
          <a:bodyPr/>
          <a:lstStyle/>
          <a:p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Understanding Autism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2819400"/>
            <a:ext cx="8458200" cy="3581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 Introduction to the C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haracteristics and Treatment of Autism Spectrum Disorders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b="1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Peggy Halliday, M.Ed., BCBA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October 2, 2012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SOMA/COMA Conference, Richmond, VA </a:t>
            </a:r>
            <a:endParaRPr lang="en-US" sz="2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25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Diagnosis of Autism in Children with Visual Impairments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Macleod 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and Curtis (2010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): </a:t>
            </a:r>
          </a:p>
          <a:p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iagnosis 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of an ASD can 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 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a relief for parents 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Very important that diagnosis 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lead to intervention plans which are 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implemented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arly 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assessment for ASD alongside visual impairment can result in interventions at home and school which transform life for the child and the 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family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713131"/>
            <a:ext cx="8305800" cy="5602069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</a:rPr>
              <a:t>It must…</a:t>
            </a:r>
          </a:p>
          <a:p>
            <a:pPr lvl="2">
              <a:buFont typeface="Wingdings" pitchFamily="2" charset="2"/>
              <a:buNone/>
            </a:pPr>
            <a:endParaRPr lang="en-US" sz="800" dirty="0">
              <a:latin typeface="Arial" pitchFamily="34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latin typeface="Arial" pitchFamily="34" charset="0"/>
              </a:rPr>
              <a:t>Be </a:t>
            </a:r>
            <a:r>
              <a:rPr lang="en-US" sz="2400" b="1" dirty="0">
                <a:latin typeface="Arial" pitchFamily="34" charset="0"/>
              </a:rPr>
              <a:t>EASY</a:t>
            </a:r>
          </a:p>
          <a:p>
            <a:pPr lvl="2"/>
            <a:endParaRPr lang="en-US" sz="800" b="1" dirty="0">
              <a:latin typeface="Arial" pitchFamily="34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latin typeface="Arial" pitchFamily="34" charset="0"/>
              </a:rPr>
              <a:t>Be</a:t>
            </a:r>
            <a:r>
              <a:rPr lang="en-US" sz="2400" b="1" dirty="0">
                <a:latin typeface="Arial" pitchFamily="34" charset="0"/>
              </a:rPr>
              <a:t> FAST</a:t>
            </a:r>
          </a:p>
          <a:p>
            <a:pPr lvl="2"/>
            <a:endParaRPr lang="en-US" sz="800" b="1" dirty="0">
              <a:latin typeface="Arial" pitchFamily="34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latin typeface="Arial" pitchFamily="34" charset="0"/>
              </a:rPr>
              <a:t>Require </a:t>
            </a:r>
            <a:r>
              <a:rPr lang="en-US" sz="2400" b="1" dirty="0">
                <a:latin typeface="Arial" pitchFamily="34" charset="0"/>
              </a:rPr>
              <a:t>LITTLE EFFORT</a:t>
            </a:r>
            <a:endParaRPr lang="en-US" sz="2400" dirty="0">
              <a:latin typeface="Arial" pitchFamily="34" charset="0"/>
            </a:endParaRPr>
          </a:p>
          <a:p>
            <a:pPr lvl="2"/>
            <a:endParaRPr lang="en-US" sz="800" dirty="0">
              <a:latin typeface="Arial" pitchFamily="34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latin typeface="Arial" pitchFamily="34" charset="0"/>
              </a:rPr>
              <a:t>Be rewarded </a:t>
            </a:r>
            <a:r>
              <a:rPr lang="en-US" sz="2400" b="1" dirty="0">
                <a:latin typeface="Arial" pitchFamily="34" charset="0"/>
              </a:rPr>
              <a:t>IMMEDIATELY</a:t>
            </a:r>
            <a:endParaRPr lang="en-US" sz="2400" dirty="0">
              <a:latin typeface="Arial" pitchFamily="34" charset="0"/>
            </a:endParaRPr>
          </a:p>
          <a:p>
            <a:pPr lvl="1">
              <a:buFontTx/>
              <a:buChar char="•"/>
            </a:pPr>
            <a:endParaRPr lang="en-US" sz="800" dirty="0">
              <a:latin typeface="Arial" pitchFamily="34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latin typeface="Arial" pitchFamily="34" charset="0"/>
              </a:rPr>
              <a:t>Be rewarded </a:t>
            </a:r>
            <a:r>
              <a:rPr lang="en-US" sz="2400" b="1" dirty="0">
                <a:latin typeface="Arial" pitchFamily="34" charset="0"/>
              </a:rPr>
              <a:t>CONSISTENTLY</a:t>
            </a:r>
            <a:endParaRPr lang="en-US" sz="2400" dirty="0">
              <a:latin typeface="Arial" pitchFamily="34" charset="0"/>
            </a:endParaRPr>
          </a:p>
          <a:p>
            <a:pPr lvl="1">
              <a:buFontTx/>
              <a:buChar char="•"/>
            </a:pPr>
            <a:endParaRPr lang="en-US" sz="800" dirty="0">
              <a:latin typeface="Arial" pitchFamily="34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latin typeface="Arial" pitchFamily="34" charset="0"/>
              </a:rPr>
              <a:t>Be rewarded </a:t>
            </a:r>
            <a:r>
              <a:rPr lang="en-US" sz="2400" b="1" dirty="0">
                <a:latin typeface="Arial" pitchFamily="34" charset="0"/>
              </a:rPr>
              <a:t>EVERY TIME</a:t>
            </a:r>
            <a:endParaRPr lang="en-US" sz="2400" dirty="0">
              <a:latin typeface="Arial" pitchFamily="34" charset="0"/>
            </a:endParaRPr>
          </a:p>
          <a:p>
            <a:pPr lvl="1">
              <a:buFontTx/>
              <a:buChar char="•"/>
            </a:pPr>
            <a:endParaRPr lang="en-US" sz="800" dirty="0">
              <a:latin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</a:rPr>
              <a:t>Worry about teaching the student to tolerate delayed or denied access </a:t>
            </a:r>
            <a:r>
              <a:rPr lang="en-US" sz="2000" i="1" dirty="0">
                <a:latin typeface="Arial" pitchFamily="34" charset="0"/>
              </a:rPr>
              <a:t>LATER</a:t>
            </a:r>
            <a:r>
              <a:rPr lang="en-US" sz="2000" dirty="0">
                <a:latin typeface="Arial" pitchFamily="34" charset="0"/>
              </a:rPr>
              <a:t>.  And even then, do it </a:t>
            </a:r>
            <a:r>
              <a:rPr lang="en-US" sz="2000" i="1" dirty="0">
                <a:latin typeface="Arial" pitchFamily="34" charset="0"/>
              </a:rPr>
              <a:t>GRADUALLY</a:t>
            </a:r>
            <a:r>
              <a:rPr lang="en-US" sz="2000" dirty="0">
                <a:latin typeface="Arial" pitchFamily="34" charset="0"/>
              </a:rPr>
              <a:t>!</a:t>
            </a:r>
          </a:p>
          <a:p>
            <a:endParaRPr lang="en-US" sz="2000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-838200" y="1066800"/>
            <a:ext cx="1051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Keys to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successful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 functional communication:</a:t>
            </a:r>
          </a:p>
        </p:txBody>
      </p:sp>
    </p:spTree>
    <p:extLst>
      <p:ext uri="{BB962C8B-B14F-4D97-AF65-F5344CB8AC3E}">
        <p14:creationId xmlns:p14="http://schemas.microsoft.com/office/powerpoint/2010/main" val="25047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9"/>
          <a:stretch>
            <a:fillRect/>
          </a:stretch>
        </p:blipFill>
        <p:spPr bwMode="auto">
          <a:xfrm>
            <a:off x="5790911" y="4157663"/>
            <a:ext cx="3311525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Your turn…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599"/>
            <a:ext cx="6705600" cy="375523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</a:rPr>
              <a:t>As you stand chatting with another instructor in the classroom, your learner is repeatedly yelling out your name.</a:t>
            </a:r>
          </a:p>
          <a:p>
            <a:pPr>
              <a:lnSpc>
                <a:spcPct val="80000"/>
              </a:lnSpc>
            </a:pPr>
            <a:endParaRPr lang="en-US" sz="8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</a:rPr>
              <a:t>What do you think is the function of this behavior?</a:t>
            </a:r>
          </a:p>
          <a:p>
            <a:pPr>
              <a:lnSpc>
                <a:spcPct val="80000"/>
              </a:lnSpc>
            </a:pPr>
            <a:endParaRPr lang="en-US" sz="8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</a:rPr>
              <a:t>What should you do (in this moment) in response to the behavior?</a:t>
            </a:r>
          </a:p>
          <a:p>
            <a:pPr>
              <a:lnSpc>
                <a:spcPct val="80000"/>
              </a:lnSpc>
            </a:pPr>
            <a:endParaRPr lang="en-US" sz="8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</a:rPr>
              <a:t>What replacement behaviors can you think of teaching this learner?</a:t>
            </a:r>
          </a:p>
        </p:txBody>
      </p:sp>
    </p:spTree>
    <p:extLst>
      <p:ext uri="{BB962C8B-B14F-4D97-AF65-F5344CB8AC3E}">
        <p14:creationId xmlns:p14="http://schemas.microsoft.com/office/powerpoint/2010/main" val="1065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534400" cy="4038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Arial" pitchFamily="34" charset="0"/>
              </a:rPr>
              <a:t>If you guessed “Attention Seeking” you are correct.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>
              <a:latin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Arial" pitchFamily="34" charset="0"/>
              </a:rPr>
              <a:t>Your first intervention would be to withhold your attention.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>
              <a:latin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Arial" pitchFamily="34" charset="0"/>
              </a:rPr>
              <a:t>And here are some potential replacement behaviors for this learner: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>
              <a:latin typeface="Arial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>
                <a:latin typeface="Arial" pitchFamily="34" charset="0"/>
              </a:rPr>
              <a:t>  Learning to wait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>
                <a:latin typeface="Arial" pitchFamily="34" charset="0"/>
              </a:rPr>
              <a:t>  Learning to raise a quiet hand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>
                <a:latin typeface="Arial" pitchFamily="34" charset="0"/>
              </a:rPr>
              <a:t>  Learning to say “Excuse me”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>
                <a:latin typeface="Arial" pitchFamily="34" charset="0"/>
              </a:rPr>
              <a:t>  Learning to ask for help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>
                <a:latin typeface="Arial" pitchFamily="34" charset="0"/>
              </a:rPr>
              <a:t>  Learning to approach an adult and tap them on the shoulder</a:t>
            </a:r>
          </a:p>
          <a:p>
            <a:pPr>
              <a:lnSpc>
                <a:spcPct val="90000"/>
              </a:lnSpc>
            </a:pPr>
            <a:endParaRPr lang="en-US" sz="20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438400"/>
            <a:ext cx="7772400" cy="1317625"/>
          </a:xfrm>
        </p:spPr>
        <p:txBody>
          <a:bodyPr/>
          <a:lstStyle/>
          <a:p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Generalization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1424"/>
            <a:ext cx="7793037" cy="1462087"/>
          </a:xfrm>
        </p:spPr>
        <p:txBody>
          <a:bodyPr/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Generalization is…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7086600" cy="2743200"/>
          </a:xfrm>
        </p:spPr>
        <p:txBody>
          <a:bodyPr/>
          <a:lstStyle/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The exhibition of a skill under novel circumstances</a:t>
            </a:r>
          </a:p>
          <a:p>
            <a:pPr>
              <a:buFontTx/>
              <a:buNone/>
            </a:pPr>
            <a:endParaRPr lang="en-US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The ability to use a skill independently and in typical settings</a:t>
            </a:r>
          </a:p>
        </p:txBody>
      </p:sp>
    </p:spTree>
    <p:extLst>
      <p:ext uri="{BB962C8B-B14F-4D97-AF65-F5344CB8AC3E}">
        <p14:creationId xmlns:p14="http://schemas.microsoft.com/office/powerpoint/2010/main" val="6302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3352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Many learners with autism never learn skills well enough to make them functional.</a:t>
            </a:r>
          </a:p>
          <a:p>
            <a:pPr>
              <a:lnSpc>
                <a:spcPct val="80000"/>
              </a:lnSpc>
            </a:pPr>
            <a:endParaRPr lang="en-US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n-US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Skills are acquired only under very specific circumstances, with certain people, and with certain stimuli.</a:t>
            </a:r>
          </a:p>
          <a:p>
            <a:pPr>
              <a:lnSpc>
                <a:spcPct val="80000"/>
              </a:lnSpc>
            </a:pPr>
            <a:endParaRPr lang="en-US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In order to be functional, a skill must be generalized.</a:t>
            </a:r>
          </a:p>
        </p:txBody>
      </p:sp>
      <p:pic>
        <p:nvPicPr>
          <p:cNvPr id="5128" name="Picture 8" descr="pr_1085_x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73570"/>
            <a:ext cx="2971800" cy="30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4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General Tips: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brief statements, moderating the pace of speech; pace of exploration of object.</a:t>
            </a:r>
          </a:p>
          <a:p>
            <a:pPr>
              <a:buFontTx/>
              <a:buNone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Control the amount &amp; type of input so child is not over aroused, unable to attend.</a:t>
            </a:r>
          </a:p>
          <a:p>
            <a:pPr>
              <a:buFontTx/>
              <a:buNone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Be aware of impact of even subtle noise on child’s stress level and ability to attend.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Tips:</a:t>
            </a:r>
          </a:p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Balance social time with alone time.  Child may often find social experiences aversive rather than reinforcing.</a:t>
            </a:r>
            <a:endParaRPr lang="en-US" sz="24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Social experience is generally not important to child.  Praise, “time out,” are typically not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effective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motivators.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772400" cy="1143000"/>
          </a:xfrm>
        </p:spPr>
        <p:txBody>
          <a:bodyPr/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Discrete Trial Instruction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73288"/>
            <a:ext cx="3810000" cy="43799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latin typeface="Arial" pitchFamily="34" charset="0"/>
              </a:rPr>
              <a:t>A methodology of teaching that research consistently shows to be one of the most effective and efficient means of teaching new skills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90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Arial" pitchFamily="34" charset="0"/>
              </a:rPr>
              <a:t>Most appropriate with acquisition level skills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80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Arial" pitchFamily="34" charset="0"/>
              </a:rPr>
              <a:t>Most effective 1:1 but can be used in group formats</a:t>
            </a:r>
          </a:p>
        </p:txBody>
      </p:sp>
      <p:pic>
        <p:nvPicPr>
          <p:cNvPr id="34822" name="Picture 6" descr="abaaut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2133600"/>
            <a:ext cx="279558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90532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Discrete Trial Instruction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313613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pitchFamily="34" charset="0"/>
              </a:rPr>
              <a:t>Skills are broken into smaller parts, with one part taught at a time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900">
              <a:latin typeface="Arial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>
                <a:latin typeface="Arial" pitchFamily="34" charset="0"/>
              </a:rPr>
              <a:t>Each teaching session involves repeated trials; each trial is “discrete” (has a specific beginning and end)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900">
              <a:latin typeface="Arial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>
                <a:latin typeface="Arial" pitchFamily="34" charset="0"/>
              </a:rPr>
              <a:t>One trial: instruction or cue (SD), a prompted or independent response, and a consequence (correction or reinforcement)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1200">
              <a:latin typeface="Arial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>
                <a:latin typeface="Arial" pitchFamily="34" charset="0"/>
              </a:rPr>
              <a:t>Correct responses are reinforced, with greater reinforcement for independent responses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800">
              <a:latin typeface="Arial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>
                <a:latin typeface="Arial" pitchFamily="34" charset="0"/>
              </a:rPr>
              <a:t>Prompts are faded as quickly as possible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2400">
              <a:latin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240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23983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Diagnosis of Autism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497888" cy="39100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Tahoma" pitchFamily="34" charset="0"/>
              </a:rPr>
              <a:t>Autism is a developmental disability, it is not caused by parents, it is not induced by blindness</a:t>
            </a:r>
          </a:p>
          <a:p>
            <a:pPr eaLnBrk="1" hangingPunct="1">
              <a:defRPr/>
            </a:pPr>
            <a:r>
              <a:rPr lang="en-US" sz="2800" dirty="0" smtClean="0">
                <a:latin typeface="Tahoma" pitchFamily="34" charset="0"/>
              </a:rPr>
              <a:t>Autism is a spectrum disorder, with a wide range of functional levels and associated behaviors</a:t>
            </a:r>
          </a:p>
          <a:p>
            <a:pPr eaLnBrk="1" hangingPunct="1">
              <a:defRPr/>
            </a:pPr>
            <a:r>
              <a:rPr lang="en-US" sz="2800" dirty="0" smtClean="0">
                <a:latin typeface="Tahoma" pitchFamily="34" charset="0"/>
              </a:rPr>
              <a:t>While symptoms may show improvement, autism is a LIFELONG disorder </a:t>
            </a:r>
          </a:p>
          <a:p>
            <a:pPr eaLnBrk="1" hangingPunct="1">
              <a:defRPr/>
            </a:pPr>
            <a:r>
              <a:rPr lang="en-US" sz="2800" dirty="0" smtClean="0">
                <a:latin typeface="Tahoma" pitchFamily="34" charset="0"/>
              </a:rPr>
              <a:t>Most individuals will continue to need some level of support throughout their life time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latin typeface="Tahoma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90600" y="6043613"/>
            <a:ext cx="2408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(APA, 2000; CDC, 2007)</a:t>
            </a:r>
          </a:p>
        </p:txBody>
      </p:sp>
    </p:spTree>
    <p:extLst>
      <p:ext uri="{BB962C8B-B14F-4D97-AF65-F5344CB8AC3E}">
        <p14:creationId xmlns:p14="http://schemas.microsoft.com/office/powerpoint/2010/main" val="38713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z="3600" dirty="0">
                <a:latin typeface="Arial" pitchFamily="34" charset="0"/>
              </a:rPr>
              <a:t>Discrete Trial Instruction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772400" cy="39624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>
                <a:latin typeface="Arial" pitchFamily="34" charset="0"/>
              </a:rPr>
              <a:t>Data are collected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1000">
              <a:latin typeface="Arial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>
                <a:latin typeface="Arial" pitchFamily="34" charset="0"/>
              </a:rPr>
              <a:t>Skills may be taught one item at a time or in sets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1000">
              <a:latin typeface="Arial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>
                <a:latin typeface="Arial" pitchFamily="34" charset="0"/>
              </a:rPr>
              <a:t>Errorless teaching or “no-no-prompt” teaching may be used 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1000">
              <a:latin typeface="Arial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>
                <a:latin typeface="Arial" pitchFamily="34" charset="0"/>
              </a:rPr>
              <a:t>Massed trials of 15-30 trials are sometimes used in initial teaching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1000">
              <a:latin typeface="Arial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>
                <a:latin typeface="Arial" pitchFamily="34" charset="0"/>
              </a:rPr>
              <a:t>Once a skill is mastered it may be embedded into the daily schedule and practiced in a variety of settings, including the classroom</a:t>
            </a:r>
          </a:p>
          <a:p>
            <a:pPr>
              <a:lnSpc>
                <a:spcPct val="80000"/>
              </a:lnSpc>
            </a:pPr>
            <a:endParaRPr lang="en-US" sz="20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793037" cy="1462087"/>
          </a:xfrm>
        </p:spPr>
        <p:txBody>
          <a:bodyPr/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Incidental Teaching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362199"/>
            <a:ext cx="4459288" cy="37703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>
                <a:latin typeface="Arial" pitchFamily="34" charset="0"/>
              </a:rPr>
              <a:t>Child-directed teaching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800" dirty="0">
              <a:latin typeface="Arial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>
                <a:latin typeface="Arial" pitchFamily="34" charset="0"/>
              </a:rPr>
              <a:t>The child initiates the interactions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800" dirty="0">
              <a:latin typeface="Arial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>
                <a:latin typeface="Arial" pitchFamily="34" charset="0"/>
              </a:rPr>
              <a:t>The teacher may set up interesting situations or manipulate the environment to attract the child’s attention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6" name="Picture 8" descr="Happy%20Child%20At%20Toy%20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9"/>
          <a:stretch>
            <a:fillRect/>
          </a:stretch>
        </p:blipFill>
        <p:spPr bwMode="auto">
          <a:xfrm>
            <a:off x="5569526" y="2362200"/>
            <a:ext cx="301473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479397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914400"/>
          </a:xfrm>
        </p:spPr>
        <p:txBody>
          <a:bodyPr/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Incidental Teaching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2057400"/>
            <a:ext cx="7620000" cy="3200400"/>
          </a:xfrm>
        </p:spPr>
        <p:txBody>
          <a:bodyPr/>
          <a:lstStyle/>
          <a:p>
            <a:pPr marL="381000" indent="-381000">
              <a:buFont typeface="Wingdings" pitchFamily="2" charset="2"/>
              <a:buNone/>
            </a:pPr>
            <a:r>
              <a:rPr lang="en-US" sz="2800">
                <a:latin typeface="Arial" pitchFamily="34" charset="0"/>
              </a:rPr>
              <a:t>There are 3 necessary elements in incidental teaching:</a:t>
            </a:r>
          </a:p>
          <a:p>
            <a:pPr marL="381000" indent="-381000">
              <a:buFont typeface="Wingdings" pitchFamily="2" charset="2"/>
              <a:buNone/>
            </a:pPr>
            <a:endParaRPr lang="en-US" sz="1000">
              <a:latin typeface="Arial" pitchFamily="34" charset="0"/>
            </a:endParaRPr>
          </a:p>
          <a:p>
            <a:pPr marL="800100" lvl="1" indent="-342900">
              <a:buFont typeface="Wingdings" pitchFamily="2" charset="2"/>
              <a:buAutoNum type="arabicPeriod"/>
            </a:pPr>
            <a:r>
              <a:rPr lang="en-US" sz="2400">
                <a:latin typeface="Arial" pitchFamily="34" charset="0"/>
              </a:rPr>
              <a:t>The student initiates communication</a:t>
            </a:r>
          </a:p>
          <a:p>
            <a:pPr marL="381000" indent="-381000">
              <a:buFont typeface="Wingdings" pitchFamily="2" charset="2"/>
              <a:buAutoNum type="arabicPeriod"/>
            </a:pPr>
            <a:endParaRPr lang="en-US" sz="800">
              <a:latin typeface="Arial" pitchFamily="34" charset="0"/>
            </a:endParaRPr>
          </a:p>
          <a:p>
            <a:pPr marL="800100" lvl="1" indent="-342900">
              <a:buFont typeface="Wingdings" pitchFamily="2" charset="2"/>
              <a:buAutoNum type="arabicPeriod"/>
            </a:pPr>
            <a:r>
              <a:rPr lang="en-US" sz="2400">
                <a:latin typeface="Arial" pitchFamily="34" charset="0"/>
              </a:rPr>
              <a:t>The adult requests an elaboration</a:t>
            </a:r>
          </a:p>
          <a:p>
            <a:pPr marL="381000" indent="-381000">
              <a:buFont typeface="Wingdings" pitchFamily="2" charset="2"/>
              <a:buAutoNum type="arabicPeriod"/>
            </a:pPr>
            <a:endParaRPr lang="en-US" sz="800">
              <a:latin typeface="Arial" pitchFamily="34" charset="0"/>
            </a:endParaRPr>
          </a:p>
          <a:p>
            <a:pPr marL="800100" lvl="1" indent="-342900">
              <a:buFont typeface="Wingdings" pitchFamily="2" charset="2"/>
              <a:buAutoNum type="arabicPeriod"/>
            </a:pPr>
            <a:r>
              <a:rPr lang="en-US" sz="2400">
                <a:latin typeface="Arial" pitchFamily="34" charset="0"/>
              </a:rPr>
              <a:t>The adult reinforces the elaboration or models correct behavior</a:t>
            </a:r>
          </a:p>
          <a:p>
            <a:pPr marL="381000" indent="-381000">
              <a:buFont typeface="Wingdings" pitchFamily="2" charset="2"/>
              <a:buNone/>
            </a:pPr>
            <a:endParaRPr lang="en-US" sz="2400">
              <a:latin typeface="Arial" pitchFamily="34" charset="0"/>
            </a:endParaRPr>
          </a:p>
          <a:p>
            <a:pPr marL="381000" indent="-381000">
              <a:buFont typeface="Wingdings" pitchFamily="2" charset="2"/>
              <a:buNone/>
            </a:pPr>
            <a:endParaRPr lang="en-US" sz="28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88511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762000"/>
          </a:xfrm>
        </p:spPr>
        <p:txBody>
          <a:bodyPr/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Incidental Teaching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2057400"/>
            <a:ext cx="7696200" cy="3200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>
                <a:latin typeface="Arial" pitchFamily="34" charset="0"/>
              </a:rPr>
              <a:t>It appears incidental but is actually highly structured and planned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Arial" pitchFamily="34" charset="0"/>
              </a:rPr>
              <a:t>It can take place in any setting; most often it is used in free play or activity times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Arial" pitchFamily="34" charset="0"/>
              </a:rPr>
              <a:t>Adult responsiveness is critical to its success: the adult must be aware of the student’s performance level, of when to raise the bar and not over-accommodate the learner</a:t>
            </a:r>
          </a:p>
        </p:txBody>
      </p:sp>
    </p:spTree>
    <p:extLst>
      <p:ext uri="{BB962C8B-B14F-4D97-AF65-F5344CB8AC3E}">
        <p14:creationId xmlns:p14="http://schemas.microsoft.com/office/powerpoint/2010/main" val="2683780262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96191" y="838200"/>
            <a:ext cx="7772400" cy="1143000"/>
          </a:xfrm>
        </p:spPr>
        <p:txBody>
          <a:bodyPr/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Task Analysis Instruction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4038600" cy="4114800"/>
          </a:xfrm>
        </p:spPr>
        <p:txBody>
          <a:bodyPr/>
          <a:lstStyle/>
          <a:p>
            <a:r>
              <a:rPr lang="en-US" sz="2400" dirty="0">
                <a:latin typeface="Arial" pitchFamily="34" charset="0"/>
              </a:rPr>
              <a:t>A task analysis is a detailed analysis of a larger goal</a:t>
            </a:r>
          </a:p>
          <a:p>
            <a:pPr>
              <a:buFontTx/>
              <a:buNone/>
            </a:pPr>
            <a:endParaRPr lang="en-US" sz="800" dirty="0">
              <a:latin typeface="Arial" pitchFamily="34" charset="0"/>
            </a:endParaRPr>
          </a:p>
          <a:p>
            <a:r>
              <a:rPr lang="en-US" sz="2400" dirty="0">
                <a:latin typeface="Arial" pitchFamily="34" charset="0"/>
              </a:rPr>
              <a:t>Goal is broken into manageable steps and taught through shaping or chaining</a:t>
            </a:r>
          </a:p>
          <a:p>
            <a:pPr>
              <a:buFontTx/>
              <a:buNone/>
            </a:pPr>
            <a:endParaRPr lang="en-US" sz="800" dirty="0">
              <a:latin typeface="Arial" pitchFamily="34" charset="0"/>
            </a:endParaRPr>
          </a:p>
          <a:p>
            <a:r>
              <a:rPr lang="en-US" sz="2400" dirty="0">
                <a:latin typeface="Arial" pitchFamily="34" charset="0"/>
              </a:rPr>
              <a:t>Each step cues the next step</a:t>
            </a:r>
          </a:p>
        </p:txBody>
      </p:sp>
      <p:pic>
        <p:nvPicPr>
          <p:cNvPr id="40966" name="Picture 6" descr="550650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4671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0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What Do These Teaching Strategies Have in Common?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27724"/>
            <a:ext cx="4876800" cy="45254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</a:rPr>
              <a:t>Take into account the learning challenges associated with autism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</a:rPr>
              <a:t>Break down skills into small steps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</a:rPr>
              <a:t>Use lots of positive reinforcement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</a:rPr>
              <a:t>Use an individualized motivation system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</a:rPr>
              <a:t>Use teaching procedures that mix fun and play with short periods of work</a:t>
            </a:r>
          </a:p>
        </p:txBody>
      </p:sp>
      <p:pic>
        <p:nvPicPr>
          <p:cNvPr id="41992" name="Picture 8" descr="Token%20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779">
            <a:off x="4927341" y="2439500"/>
            <a:ext cx="4008437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9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7772400" cy="1143000"/>
          </a:xfrm>
        </p:spPr>
        <p:txBody>
          <a:bodyPr/>
          <a:lstStyle/>
          <a:p>
            <a:r>
              <a:rPr lang="en-US" sz="3600" dirty="0">
                <a:latin typeface="Arial" pitchFamily="34" charset="0"/>
              </a:rPr>
              <a:t>Discovery Learning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05000"/>
            <a:ext cx="5410200" cy="4038600"/>
          </a:xfrm>
        </p:spPr>
        <p:txBody>
          <a:bodyPr/>
          <a:lstStyle/>
          <a:p>
            <a:r>
              <a:rPr lang="en-US" sz="2800" dirty="0">
                <a:latin typeface="Arial" pitchFamily="34" charset="0"/>
              </a:rPr>
              <a:t>Very popular in regular education settings</a:t>
            </a:r>
          </a:p>
          <a:p>
            <a:pPr>
              <a:buFontTx/>
              <a:buNone/>
            </a:pPr>
            <a:endParaRPr lang="en-US" sz="900" dirty="0">
              <a:latin typeface="Arial" pitchFamily="34" charset="0"/>
            </a:endParaRPr>
          </a:p>
          <a:p>
            <a:r>
              <a:rPr lang="en-US" sz="2800" dirty="0">
                <a:latin typeface="Arial" pitchFamily="34" charset="0"/>
              </a:rPr>
              <a:t>Based on the assumption that:</a:t>
            </a:r>
            <a:r>
              <a:rPr lang="en-US" sz="2400" dirty="0">
                <a:latin typeface="Arial" pitchFamily="34" charset="0"/>
              </a:rPr>
              <a:t> </a:t>
            </a:r>
          </a:p>
          <a:p>
            <a:pPr lvl="1">
              <a:buFont typeface="Arial" pitchFamily="34" charset="0"/>
              <a:buChar char="–"/>
            </a:pPr>
            <a:r>
              <a:rPr lang="en-US" sz="2400" dirty="0">
                <a:latin typeface="Arial" pitchFamily="34" charset="0"/>
              </a:rPr>
              <a:t>students are observational learners</a:t>
            </a:r>
          </a:p>
          <a:p>
            <a:pPr lvl="1">
              <a:buFont typeface="Arial" pitchFamily="34" charset="0"/>
              <a:buChar char="–"/>
            </a:pPr>
            <a:r>
              <a:rPr lang="en-US" sz="2400" dirty="0">
                <a:latin typeface="Arial" pitchFamily="34" charset="0"/>
              </a:rPr>
              <a:t>students are active problem solvers</a:t>
            </a:r>
          </a:p>
          <a:p>
            <a:pPr lvl="1">
              <a:buFont typeface="Arial" pitchFamily="34" charset="0"/>
              <a:buChar char="–"/>
            </a:pPr>
            <a:r>
              <a:rPr lang="en-US" sz="2400" dirty="0">
                <a:latin typeface="Arial" pitchFamily="34" charset="0"/>
              </a:rPr>
              <a:t>motivation is largely internal</a:t>
            </a:r>
          </a:p>
          <a:p>
            <a:pPr>
              <a:buFontTx/>
              <a:buNone/>
            </a:pPr>
            <a:endParaRPr lang="en-US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When you use behavioral methods rather than discovery or observational learning…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86000"/>
            <a:ext cx="42672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</a:rPr>
              <a:t>You’ll find your student acquiring new skills in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pitchFamily="34" charset="0"/>
              </a:rPr>
              <a:t>	an atmosphere that is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pitchFamily="34" charset="0"/>
              </a:rPr>
              <a:t>	pleasant…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</a:rPr>
              <a:t>And where frustration is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pitchFamily="34" charset="0"/>
              </a:rPr>
              <a:t>	not a constant part of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pitchFamily="34" charset="0"/>
              </a:rPr>
              <a:t>	the learning process. </a:t>
            </a:r>
          </a:p>
        </p:txBody>
      </p:sp>
      <p:pic>
        <p:nvPicPr>
          <p:cNvPr id="45062" name="Picture 6" descr="Jenn%20with%20Matth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281781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2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Thank you!</a:t>
            </a:r>
          </a:p>
          <a:p>
            <a:endParaRPr lang="en-US" sz="4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40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Peggy Halliday</a:t>
            </a:r>
          </a:p>
          <a:p>
            <a:r>
              <a:rPr lang="en-US" sz="40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phalliday@viaschool.org</a:t>
            </a:r>
            <a:endParaRPr lang="en-US" sz="4000" i="1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Diagnosis of Autism in Children with Visual Impairments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343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Chess (1971). Journal of Autism and Childhood Schizophrenia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Nonautistic</a:t>
            </a:r>
            <a:r>
              <a:rPr lang="en-US" sz="2400" dirty="0" smtClean="0"/>
              <a:t> </a:t>
            </a:r>
            <a:r>
              <a:rPr lang="en-US" sz="2400" dirty="0"/>
              <a:t>youngsters … are very alert to their surroundings through their other senses, especially </a:t>
            </a:r>
            <a:r>
              <a:rPr lang="en-US" sz="2400" dirty="0" smtClean="0"/>
              <a:t>exhibiting alertness </a:t>
            </a:r>
            <a:r>
              <a:rPr lang="en-US" sz="2400" dirty="0"/>
              <a:t>and appropriate responsiveness... </a:t>
            </a:r>
            <a:r>
              <a:rPr lang="en-US" sz="2400" dirty="0" smtClean="0"/>
              <a:t>one </a:t>
            </a:r>
            <a:r>
              <a:rPr lang="en-US" sz="2400" dirty="0"/>
              <a:t>is impressed by their readiness to respond to appropriately selected and carefully timed overtures. </a:t>
            </a:r>
            <a:endParaRPr lang="en-US" sz="2400" dirty="0" smtClean="0"/>
          </a:p>
          <a:p>
            <a:r>
              <a:rPr lang="en-US" sz="2400" dirty="0" smtClean="0"/>
              <a:t>…</a:t>
            </a:r>
            <a:r>
              <a:rPr lang="en-US" sz="2400" dirty="0"/>
              <a:t>the autistic children neither explore alternative sensory modalities nor manifest </a:t>
            </a:r>
            <a:r>
              <a:rPr lang="en-US" sz="2400" dirty="0" smtClean="0"/>
              <a:t>appropriate </a:t>
            </a:r>
            <a:r>
              <a:rPr lang="en-US" sz="2400" dirty="0"/>
              <a:t>responsiveness. They form a distinct group whose distance from people cannot be adequately explained by the degree or combination of visual and auditory </a:t>
            </a:r>
            <a:r>
              <a:rPr lang="en-US" sz="2400" dirty="0" smtClean="0"/>
              <a:t>loss…., their </a:t>
            </a:r>
            <a:r>
              <a:rPr lang="en-US" sz="2400" dirty="0"/>
              <a:t>affective behaviors do not resemble those of children of their obtained mental age – in fact, there is no mental age for which the behaviors are appropriate.” 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Diagnosis of Autism in Children with Visual Impairments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229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Key Issues: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Visual impairment is usually diagnosed first (at birth or first few months of life)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Children with ASD may start life with sight but lose sight from illness or accident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Children with ASD may lose sight through self-injury</a:t>
            </a:r>
          </a:p>
          <a:p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1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Autism Facts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229600" cy="3130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ahoma" pitchFamily="34" charset="0"/>
              </a:rPr>
              <a:t>The causes of autism are unknown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ahoma" pitchFamily="34" charset="0"/>
              </a:rPr>
              <a:t>There is no cure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ahoma" pitchFamily="34" charset="0"/>
              </a:rPr>
              <a:t>People with autism have normal life expectancies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ahoma" pitchFamily="34" charset="0"/>
              </a:rPr>
              <a:t>Occurs in all racial, ethnic, and socioeconomic groups around the world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Tahoma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38200" y="6043613"/>
            <a:ext cx="2408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(APA, 2000; CDC, 2007)</a:t>
            </a:r>
          </a:p>
        </p:txBody>
      </p:sp>
    </p:spTree>
    <p:extLst>
      <p:ext uri="{BB962C8B-B14F-4D97-AF65-F5344CB8AC3E}">
        <p14:creationId xmlns:p14="http://schemas.microsoft.com/office/powerpoint/2010/main" val="4176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8150225" cy="533400"/>
          </a:xfrm>
          <a:extLst/>
        </p:spPr>
        <p:txBody>
          <a:bodyPr lIns="90488" tIns="44450" rIns="90488" bIns="44450"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Autism Spectrum Disorders</a:t>
            </a:r>
          </a:p>
        </p:txBody>
      </p:sp>
      <p:sp>
        <p:nvSpPr>
          <p:cNvPr id="1549317" name="Rectangle 5"/>
          <p:cNvSpPr>
            <a:spLocks noChangeArrowheads="1"/>
          </p:cNvSpPr>
          <p:nvPr/>
        </p:nvSpPr>
        <p:spPr bwMode="auto">
          <a:xfrm>
            <a:off x="152400" y="1905000"/>
            <a:ext cx="8229600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1 in every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88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school age children diagnosed with autism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times more common in boys (estimated 1 in 54 boys)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Autism can be accurately diagnosed in infants as early as 18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months, but most are diagnosed at 4 ½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4th largest primary disability category on the Dec. 2010 child count</a:t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Definitive research shows early and intensive supports leads to improved outcomes</a:t>
            </a:r>
          </a:p>
        </p:txBody>
      </p:sp>
    </p:spTree>
    <p:extLst>
      <p:ext uri="{BB962C8B-B14F-4D97-AF65-F5344CB8AC3E}">
        <p14:creationId xmlns:p14="http://schemas.microsoft.com/office/powerpoint/2010/main" val="3323522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218548"/>
              </p:ext>
            </p:extLst>
          </p:nvPr>
        </p:nvGraphicFramePr>
        <p:xfrm>
          <a:off x="-162811" y="-176101"/>
          <a:ext cx="9469622" cy="7210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0904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4000" dirty="0" smtClean="0">
                <a:solidFill>
                  <a:schemeClr val="tx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Autistic Disorder (Classic Autism)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2057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Arial" charset="0"/>
              </a:rPr>
              <a:t>   </a:t>
            </a:r>
            <a:r>
              <a:rPr lang="en-US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Characterized by serious impairments in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social interaction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communication</a:t>
            </a:r>
            <a:r>
              <a:rPr lang="en-US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and by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unusual behavior and interests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62400" y="4343400"/>
            <a:ext cx="4462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(APA, 2000; Centers for Disease Control [CDC], 2007)</a:t>
            </a:r>
          </a:p>
        </p:txBody>
      </p:sp>
    </p:spTree>
    <p:extLst>
      <p:ext uri="{BB962C8B-B14F-4D97-AF65-F5344CB8AC3E}">
        <p14:creationId xmlns:p14="http://schemas.microsoft.com/office/powerpoint/2010/main" val="31816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731520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/>
              <a:t>    </a:t>
            </a:r>
            <a:endParaRPr lang="en-US" sz="3200" dirty="0" smtClean="0"/>
          </a:p>
          <a:p>
            <a:pPr eaLnBrk="1" hangingPunct="1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Impairments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differ in each individual</a:t>
            </a:r>
          </a:p>
          <a:p>
            <a:pPr lvl="1" eaLnBrk="1" hangingPunct="1"/>
            <a:endParaRPr lang="en-US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hangingPunct="1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Lifelong</a:t>
            </a:r>
            <a:endParaRPr lang="en-US" sz="32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“Savant “ skills are rare</a:t>
            </a:r>
          </a:p>
          <a:p>
            <a:endParaRPr lang="en-US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40-50% of people with autism also have diagnosis of an intellectual disability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2265363"/>
            <a:ext cx="80772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CDC reports that an average of 1 in every 88 children has an Autism Spectrum Disorder (ASD)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724400" y="4038600"/>
            <a:ext cx="396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Centers for Disease Control [CDC],  (2011)</a:t>
            </a:r>
          </a:p>
        </p:txBody>
      </p:sp>
    </p:spTree>
    <p:extLst>
      <p:ext uri="{BB962C8B-B14F-4D97-AF65-F5344CB8AC3E}">
        <p14:creationId xmlns:p14="http://schemas.microsoft.com/office/powerpoint/2010/main" val="28694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894" name="AutoShape 6"/>
          <p:cNvSpPr>
            <a:spLocks noChangeArrowheads="1"/>
          </p:cNvSpPr>
          <p:nvPr/>
        </p:nvSpPr>
        <p:spPr bwMode="auto">
          <a:xfrm>
            <a:off x="228600" y="1228271"/>
            <a:ext cx="8788400" cy="762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eaLnBrk="1" hangingPunct="1">
              <a:lnSpc>
                <a:spcPct val="90000"/>
              </a:lnSpc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Three core dimensions of autism</a:t>
            </a:r>
          </a:p>
        </p:txBody>
      </p:sp>
      <p:sp>
        <p:nvSpPr>
          <p:cNvPr id="1573895" name="Oval 7"/>
          <p:cNvSpPr>
            <a:spLocks noChangeArrowheads="1"/>
          </p:cNvSpPr>
          <p:nvPr/>
        </p:nvSpPr>
        <p:spPr bwMode="auto">
          <a:xfrm>
            <a:off x="3733800" y="3581400"/>
            <a:ext cx="5283200" cy="297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0" dirty="0">
                <a:solidFill>
                  <a:srgbClr val="002060"/>
                </a:solidFill>
              </a:rPr>
              <a:t>               Restricted </a:t>
            </a:r>
          </a:p>
          <a:p>
            <a:pPr algn="ctr" eaLnBrk="1" hangingPunct="1"/>
            <a:r>
              <a:rPr lang="en-US" sz="2400" b="0" dirty="0">
                <a:solidFill>
                  <a:srgbClr val="002060"/>
                </a:solidFill>
              </a:rPr>
              <a:t>              interests</a:t>
            </a:r>
          </a:p>
        </p:txBody>
      </p:sp>
      <p:sp>
        <p:nvSpPr>
          <p:cNvPr id="1573896" name="Oval 8"/>
          <p:cNvSpPr>
            <a:spLocks noChangeArrowheads="1"/>
          </p:cNvSpPr>
          <p:nvPr/>
        </p:nvSpPr>
        <p:spPr bwMode="auto">
          <a:xfrm>
            <a:off x="249382" y="3616036"/>
            <a:ext cx="5511800" cy="297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800" b="0" dirty="0">
              <a:solidFill>
                <a:srgbClr val="00206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000" b="0" dirty="0">
              <a:solidFill>
                <a:srgbClr val="00206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400" b="0" dirty="0">
                <a:solidFill>
                  <a:srgbClr val="002060"/>
                </a:solidFill>
              </a:rPr>
              <a:t>Communication</a:t>
            </a:r>
          </a:p>
        </p:txBody>
      </p:sp>
      <p:sp>
        <p:nvSpPr>
          <p:cNvPr id="1573897" name="Oval 9"/>
          <p:cNvSpPr>
            <a:spLocks noChangeArrowheads="1"/>
          </p:cNvSpPr>
          <p:nvPr/>
        </p:nvSpPr>
        <p:spPr bwMode="auto">
          <a:xfrm>
            <a:off x="2057400" y="2017980"/>
            <a:ext cx="5384800" cy="2686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0" dirty="0">
                <a:solidFill>
                  <a:srgbClr val="002060"/>
                </a:solidFill>
              </a:rPr>
              <a:t>Social </a:t>
            </a:r>
          </a:p>
        </p:txBody>
      </p:sp>
    </p:spTree>
    <p:extLst>
      <p:ext uri="{BB962C8B-B14F-4D97-AF65-F5344CB8AC3E}">
        <p14:creationId xmlns:p14="http://schemas.microsoft.com/office/powerpoint/2010/main" val="9552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folHlink"/>
                </a:solidFill>
                <a:effectLst/>
                <a:latin typeface="Arial" charset="0"/>
              </a:rPr>
              <a:t/>
            </a:r>
            <a:br>
              <a:rPr lang="en-US" dirty="0" smtClean="0">
                <a:solidFill>
                  <a:schemeClr val="folHlink"/>
                </a:solidFill>
                <a:effectLst/>
                <a:latin typeface="Arial" charset="0"/>
              </a:rPr>
            </a:br>
            <a:r>
              <a:rPr lang="en-US" dirty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Arial" charset="0"/>
              </a:rPr>
            </a:br>
            <a:r>
              <a:rPr lang="en-US" dirty="0" smtClean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n-US" dirty="0" smtClean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n-US" dirty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Arial" charset="0"/>
              </a:rPr>
            </a:br>
            <a:r>
              <a:rPr lang="en-US" dirty="0" smtClean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n-US" dirty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Arial" charset="0"/>
              </a:rPr>
            </a:br>
            <a:r>
              <a:rPr lang="en-US" dirty="0" smtClean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n-US" dirty="0" smtClean="0">
                <a:solidFill>
                  <a:srgbClr val="C61608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Social </a:t>
            </a:r>
            <a:r>
              <a:rPr lang="en-US" dirty="0" smtClean="0">
                <a:solidFill>
                  <a:srgbClr val="C61608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Challenges</a:t>
            </a: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5630863" y="6400800"/>
            <a:ext cx="35131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http://blog.mlive.com/bctimes/2008/04/autism-registry01.jpg</a:t>
            </a:r>
          </a:p>
        </p:txBody>
      </p:sp>
    </p:spTree>
    <p:extLst>
      <p:ext uri="{BB962C8B-B14F-4D97-AF65-F5344CB8AC3E}">
        <p14:creationId xmlns:p14="http://schemas.microsoft.com/office/powerpoint/2010/main" val="31804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514600" y="4495800"/>
            <a:ext cx="2127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(APA, 2000; CDC, 2007)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2362200" y="1607127"/>
            <a:ext cx="42672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May avoid eye contact and want to be alone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C616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Lack of facial expression, gestures, nonverbal cues</a:t>
            </a:r>
            <a:endParaRPr lang="en-US" sz="1000" dirty="0">
              <a:solidFill>
                <a:srgbClr val="C6160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630" name="Rectangle 15"/>
          <p:cNvSpPr>
            <a:spLocks noChangeArrowheads="1"/>
          </p:cNvSpPr>
          <p:nvPr/>
        </p:nvSpPr>
        <p:spPr bwMode="auto">
          <a:xfrm>
            <a:off x="4349750" y="6613525"/>
            <a:ext cx="4870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http://www.beagooddad.com/wp-content/uploads/2007/06/bagdpookieandpapaw.jpg</a:t>
            </a:r>
          </a:p>
        </p:txBody>
      </p:sp>
    </p:spTree>
    <p:extLst>
      <p:ext uri="{BB962C8B-B14F-4D97-AF65-F5344CB8AC3E}">
        <p14:creationId xmlns:p14="http://schemas.microsoft.com/office/powerpoint/2010/main" val="124420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Lack of spontaneous shared attention</a:t>
            </a:r>
          </a:p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Failure to develop peer relationships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7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295400" y="2819400"/>
            <a:ext cx="701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Communication Challenges</a:t>
            </a:r>
            <a:endParaRPr lang="en-US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652" name="Rectangle 9"/>
          <p:cNvSpPr>
            <a:spLocks noChangeArrowheads="1"/>
          </p:cNvSpPr>
          <p:nvPr/>
        </p:nvSpPr>
        <p:spPr bwMode="auto">
          <a:xfrm>
            <a:off x="5210175" y="6172200"/>
            <a:ext cx="3933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http://bkmacdaddy.com/blog/wp-content/uploads/2009/12/angry.jpg</a:t>
            </a:r>
          </a:p>
        </p:txBody>
      </p:sp>
    </p:spTree>
    <p:extLst>
      <p:ext uri="{BB962C8B-B14F-4D97-AF65-F5344CB8AC3E}">
        <p14:creationId xmlns:p14="http://schemas.microsoft.com/office/powerpoint/2010/main" val="6356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not-tal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38300"/>
            <a:ext cx="6934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noFill/>
        </p:spPr>
        <p:txBody>
          <a:bodyPr/>
          <a:lstStyle/>
          <a:p>
            <a:pPr eaLnBrk="1" hangingPunct="1"/>
            <a:endParaRPr lang="en-US" dirty="0" smtClean="0">
              <a:solidFill>
                <a:schemeClr val="folHlin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97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5562600" y="4419600"/>
            <a:ext cx="2127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(APA, 2000; CDC, 2007)</a:t>
            </a: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983673" y="1981200"/>
            <a:ext cx="7467600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Limited, delayed, or absent speech</a:t>
            </a:r>
          </a:p>
          <a:p>
            <a:pPr eaLnBrk="1" hangingPunct="1"/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endParaRPr lang="en-US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3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Stereotypic, repetitive use of language (echolalia) or idiosyncratic language</a:t>
            </a:r>
          </a:p>
        </p:txBody>
      </p:sp>
    </p:spTree>
    <p:extLst>
      <p:ext uri="{BB962C8B-B14F-4D97-AF65-F5344CB8AC3E}">
        <p14:creationId xmlns:p14="http://schemas.microsoft.com/office/powerpoint/2010/main" val="180107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685800" y="1687802"/>
            <a:ext cx="7696200" cy="253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May give </a:t>
            </a:r>
            <a:r>
              <a:rPr lang="en-US" sz="32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unrelated answers to questions </a:t>
            </a:r>
          </a:p>
          <a:p>
            <a:pPr eaLnBrk="1" hangingPunct="1"/>
            <a:endParaRPr lang="en-US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3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Literal interpretation of language</a:t>
            </a:r>
          </a:p>
          <a:p>
            <a:pPr eaLnBrk="1" hangingPunct="1"/>
            <a:endParaRPr lang="en-US" sz="1000" dirty="0">
              <a:solidFill>
                <a:schemeClr val="folHlin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32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Problems with personal </a:t>
            </a:r>
            <a:r>
              <a:rPr lang="en-US" sz="32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pronouns</a:t>
            </a:r>
          </a:p>
          <a:p>
            <a:pPr eaLnBrk="1" hangingPunct="1"/>
            <a:endParaRPr lang="en-US" sz="10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able to sustain a conversation</a:t>
            </a:r>
            <a:endParaRPr lang="en-US" sz="32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6954405" y="5791200"/>
            <a:ext cx="2127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(APA, 2000; CDC, 2007)</a:t>
            </a:r>
          </a:p>
        </p:txBody>
      </p:sp>
    </p:spTree>
    <p:extLst>
      <p:ext uri="{BB962C8B-B14F-4D97-AF65-F5344CB8AC3E}">
        <p14:creationId xmlns:p14="http://schemas.microsoft.com/office/powerpoint/2010/main" val="33341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9144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Arial" charset="0"/>
              </a:rPr>
            </a:br>
            <a:r>
              <a:rPr lang="en-US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Arial" charset="0"/>
              </a:rPr>
            </a:b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Arial" charset="0"/>
              </a:rPr>
            </a:br>
            <a:r>
              <a:rPr lang="en-US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Arial" charset="0"/>
              </a:rPr>
            </a:b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Arial" charset="0"/>
              </a:rPr>
            </a:br>
            <a:r>
              <a:rPr lang="en-US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Arial" charset="0"/>
              </a:rPr>
            </a:b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Arial" charset="0"/>
              </a:rPr>
            </a:br>
            <a:r>
              <a:rPr lang="en-US" dirty="0" smtClean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Behavior</a:t>
            </a:r>
            <a:endParaRPr lang="en-US" dirty="0" smtClean="0"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438400" y="6477000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http://babble.com/CS/blogs/strollerderby/2007/08/08-15/tantrum-child.jpg</a:t>
            </a:r>
          </a:p>
        </p:txBody>
      </p:sp>
    </p:spTree>
    <p:extLst>
      <p:ext uri="{BB962C8B-B14F-4D97-AF65-F5344CB8AC3E}">
        <p14:creationId xmlns:p14="http://schemas.microsoft.com/office/powerpoint/2010/main" val="7904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8"/>
          <p:cNvSpPr txBox="1">
            <a:spLocks noChangeArrowheads="1"/>
          </p:cNvSpPr>
          <p:nvPr/>
        </p:nvSpPr>
        <p:spPr bwMode="auto">
          <a:xfrm>
            <a:off x="990600" y="1981200"/>
            <a:ext cx="7086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3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“Restricted repetitive and stereotyped patterns of behavior, interests, and activities”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5105400" y="35814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(APA, 2000, p. 75)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963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Questions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8229600" cy="3657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What is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autism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is it diagnosed?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Who has it?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are the characteristics?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are the treatment options?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8" descr="autism_puzzle_picture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828800"/>
            <a:ext cx="1371600" cy="25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609600" y="1828800"/>
            <a:ext cx="84582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Repetitive, purposeless, driven motor movements </a:t>
            </a:r>
          </a:p>
          <a:p>
            <a:pPr eaLnBrk="1" hangingPunct="1"/>
            <a:endParaRPr lang="en-US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32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May flap their hands, rock their body, or spin in circles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5105400" y="4114800"/>
            <a:ext cx="327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(CDC, 2007; APA, 2000,  p. 75)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5239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detour_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5562600" cy="420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Upset by Changes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152400" y="914400"/>
            <a:ext cx="3962400" cy="451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3200" dirty="0" smtClean="0">
              <a:solidFill>
                <a:schemeClr val="folHlink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3200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32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Preoccupation </a:t>
            </a:r>
            <a:r>
              <a:rPr lang="en-US" sz="32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with particular items or with parts of objects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10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3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Preoccupation is intense or the focus is odd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752600" y="4495800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7892" name="Picture 4" descr="Outunit_of_heat_p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0"/>
            <a:ext cx="5140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70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04800" y="18288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“Inflexible adherence to specific, nonfunctional routines or rituals”</a:t>
            </a:r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5638800" y="3200400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(APA, 2000,  p. 75)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01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257800" y="4800600"/>
            <a:ext cx="2127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(APA, 2000; CDC, 2007)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2119745" y="2393950"/>
            <a:ext cx="48006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Hyperactivity</a:t>
            </a:r>
          </a:p>
          <a:p>
            <a:pPr eaLnBrk="1" hangingPunct="1"/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3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Impulsivity</a:t>
            </a:r>
          </a:p>
          <a:p>
            <a:pPr eaLnBrk="1" hangingPunct="1"/>
            <a:endParaRPr lang="en-US" sz="1200" dirty="0">
              <a:solidFill>
                <a:schemeClr val="folHlin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Aggressive, self-injurious and/or tantrum behavior</a:t>
            </a:r>
          </a:p>
        </p:txBody>
      </p:sp>
      <p:sp>
        <p:nvSpPr>
          <p:cNvPr id="40964" name="Text Box 10"/>
          <p:cNvSpPr txBox="1">
            <a:spLocks noChangeArrowheads="1"/>
          </p:cNvSpPr>
          <p:nvPr/>
        </p:nvSpPr>
        <p:spPr bwMode="auto">
          <a:xfrm>
            <a:off x="0" y="457200"/>
            <a:ext cx="9144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400" dirty="0" smtClean="0"/>
          </a:p>
          <a:p>
            <a:pPr algn="ctr" eaLnBrk="1" hangingPunct="1">
              <a:spcBef>
                <a:spcPct val="50000"/>
              </a:spcBef>
            </a:pPr>
            <a:r>
              <a:rPr lang="en-US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There </a:t>
            </a:r>
            <a:r>
              <a:rPr lang="en-US" sz="4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</a:t>
            </a:r>
            <a:r>
              <a:rPr lang="en-US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also be…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14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543800" cy="3810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Abnormal emotional reactions/moods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00" dirty="0" smtClean="0">
              <a:solidFill>
                <a:schemeClr val="folHlink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Restricted diets; pica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Sleeping difficulties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>
              <a:solidFill>
                <a:srgbClr val="FFFF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Lack of awareness of dangerous situations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Fear of objects that are not dangerous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>
              <a:solidFill>
                <a:srgbClr val="FFFF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Chronic gastrointestinal problems</a:t>
            </a:r>
            <a:endParaRPr lang="en-US" sz="24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5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Keep in mind…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762000" y="2454275"/>
            <a:ext cx="7543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Every Person with Autism is Different</a:t>
            </a:r>
          </a:p>
        </p:txBody>
      </p:sp>
    </p:spTree>
    <p:extLst>
      <p:ext uri="{BB962C8B-B14F-4D97-AF65-F5344CB8AC3E}">
        <p14:creationId xmlns:p14="http://schemas.microsoft.com/office/powerpoint/2010/main" val="3825159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26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7543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….and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Behaviors </a:t>
            </a:r>
            <a:r>
              <a:rPr lang="en-US" sz="4400" b="1" dirty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 likely to change over time</a:t>
            </a:r>
          </a:p>
        </p:txBody>
      </p:sp>
    </p:spTree>
    <p:extLst>
      <p:ext uri="{BB962C8B-B14F-4D97-AF65-F5344CB8AC3E}">
        <p14:creationId xmlns:p14="http://schemas.microsoft.com/office/powerpoint/2010/main" val="88842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388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88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4000" dirty="0">
                <a:latin typeface="Arial" charset="0"/>
              </a:rPr>
              <a:t/>
            </a:r>
            <a:br>
              <a:rPr lang="en-US" sz="4000" dirty="0">
                <a:latin typeface="Arial" charset="0"/>
              </a:rPr>
            </a:br>
            <a:r>
              <a:rPr lang="en-US" sz="4000" dirty="0" smtClean="0">
                <a:latin typeface="Arial" charset="0"/>
              </a:rPr>
              <a:t/>
            </a:r>
            <a:br>
              <a:rPr lang="en-US" sz="4000" dirty="0" smtClean="0">
                <a:latin typeface="Arial" charset="0"/>
              </a:rPr>
            </a:br>
            <a:r>
              <a:rPr lang="en-US" sz="4000" dirty="0" smtClean="0">
                <a:latin typeface="Arial" charset="0"/>
              </a:rPr>
              <a:t/>
            </a:r>
            <a:br>
              <a:rPr lang="en-US" sz="4000" dirty="0" smtClean="0">
                <a:latin typeface="Arial" charset="0"/>
              </a:rPr>
            </a:br>
            <a:r>
              <a:rPr lang="en-US" sz="4000" dirty="0" smtClean="0">
                <a:latin typeface="Arial" charset="0"/>
              </a:rPr>
              <a:t/>
            </a:r>
            <a:br>
              <a:rPr lang="en-US" sz="4000" dirty="0" smtClean="0">
                <a:latin typeface="Arial" charset="0"/>
              </a:rPr>
            </a:br>
            <a:r>
              <a:rPr lang="en-US" sz="4000" dirty="0">
                <a:latin typeface="Arial" charset="0"/>
              </a:rPr>
              <a:t/>
            </a:r>
            <a:br>
              <a:rPr lang="en-US" sz="4000" dirty="0">
                <a:latin typeface="Arial" charset="0"/>
              </a:rPr>
            </a:br>
            <a:r>
              <a:rPr lang="en-US" sz="4000" dirty="0" smtClean="0">
                <a:latin typeface="Arial" charset="0"/>
              </a:rPr>
              <a:t/>
            </a:r>
            <a:br>
              <a:rPr lang="en-US" sz="4000" dirty="0" smtClean="0">
                <a:latin typeface="Arial" charset="0"/>
              </a:rPr>
            </a:br>
            <a:r>
              <a:rPr lang="en-US" sz="4000" dirty="0">
                <a:latin typeface="Arial" charset="0"/>
              </a:rPr>
              <a:t/>
            </a:r>
            <a:br>
              <a:rPr lang="en-US" sz="4000" dirty="0">
                <a:latin typeface="Arial" charset="0"/>
              </a:rPr>
            </a:br>
            <a:r>
              <a:rPr lang="en-US" sz="4000" dirty="0" smtClean="0">
                <a:latin typeface="Arial" charset="0"/>
              </a:rPr>
              <a:t/>
            </a:r>
            <a:br>
              <a:rPr lang="en-US" sz="4000" dirty="0" smtClean="0">
                <a:latin typeface="Arial" charset="0"/>
              </a:rPr>
            </a:br>
            <a:r>
              <a:rPr lang="en-US" sz="4000" dirty="0">
                <a:latin typeface="Arial" charset="0"/>
              </a:rPr>
              <a:t/>
            </a:r>
            <a:br>
              <a:rPr lang="en-US" sz="4000" dirty="0">
                <a:latin typeface="Arial" charset="0"/>
              </a:rPr>
            </a:br>
            <a:r>
              <a:rPr lang="en-US" sz="4000" dirty="0" smtClean="0">
                <a:latin typeface="Arial" charset="0"/>
              </a:rPr>
              <a:t/>
            </a:r>
            <a:br>
              <a:rPr lang="en-US" sz="4000" dirty="0" smtClean="0">
                <a:latin typeface="Arial" charset="0"/>
              </a:rPr>
            </a:b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Asperger’s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Syndrome is similar in many ways...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6249988" y="6537325"/>
            <a:ext cx="25892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http://www.lucasworks.org/autistic-child.jpg</a:t>
            </a:r>
          </a:p>
        </p:txBody>
      </p:sp>
    </p:spTree>
    <p:extLst>
      <p:ext uri="{BB962C8B-B14F-4D97-AF65-F5344CB8AC3E}">
        <p14:creationId xmlns:p14="http://schemas.microsoft.com/office/powerpoint/2010/main" val="41060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19"/>
          </a:xfrm>
        </p:spPr>
        <p:txBody>
          <a:bodyPr>
            <a:normAutofit fontScale="90000"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47800"/>
            <a:ext cx="752094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Like classic autism, Asperger Syndrome is </a:t>
            </a:r>
            <a:r>
              <a:rPr lang="en-US" sz="2800" b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lifelong </a:t>
            </a:r>
            <a:r>
              <a:rPr lang="en-US" sz="2800" b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neurological disorder that affects a person’s ability to communicate and relate to others. </a:t>
            </a:r>
            <a:endParaRPr lang="en-US" sz="2800" b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4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2800" b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arked </a:t>
            </a:r>
            <a:r>
              <a:rPr lang="en-US" sz="2800" b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</a:t>
            </a:r>
            <a:r>
              <a:rPr lang="en-US" sz="2800" b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impairments in: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Socialization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Communication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Behavior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2400" b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ensation</a:t>
            </a:r>
          </a:p>
        </p:txBody>
      </p:sp>
    </p:spTree>
    <p:extLst>
      <p:ext uri="{BB962C8B-B14F-4D97-AF65-F5344CB8AC3E}">
        <p14:creationId xmlns:p14="http://schemas.microsoft.com/office/powerpoint/2010/main" val="23980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5"/>
          <p:cNvSpPr>
            <a:spLocks noGrp="1"/>
          </p:cNvSpPr>
          <p:nvPr>
            <p:ph type="ctrTitle"/>
          </p:nvPr>
        </p:nvSpPr>
        <p:spPr>
          <a:xfrm>
            <a:off x="228600" y="2743200"/>
            <a:ext cx="8915400" cy="1600200"/>
          </a:xfrm>
        </p:spPr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AUTISM SPECTRUM DISORDER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43000" y="48006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Virginia Institute of Autism </a:t>
            </a:r>
            <a:r>
              <a:rPr lang="en-US" dirty="0" smtClean="0"/>
              <a:t>2011</a:t>
            </a:r>
          </a:p>
          <a:p>
            <a:pPr>
              <a:defRPr/>
            </a:pPr>
            <a:r>
              <a:rPr lang="en-US" dirty="0" smtClean="0"/>
              <a:t>All </a:t>
            </a:r>
            <a:r>
              <a:rPr lang="en-US" dirty="0"/>
              <a:t>Rights Reserved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Social Challenges</a:t>
            </a:r>
            <a:endParaRPr lang="en-US" sz="40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458200" cy="42973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Confused by </a:t>
            </a:r>
            <a:r>
              <a:rPr lang="en-US" sz="2800" b="0" dirty="0">
                <a:latin typeface="Tahoma" pitchFamily="34" charset="0"/>
                <a:ea typeface="Tahoma" pitchFamily="34" charset="0"/>
                <a:cs typeface="Tahoma" pitchFamily="34" charset="0"/>
              </a:rPr>
              <a:t>social cues and subtleties</a:t>
            </a:r>
          </a:p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Focus on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obsessive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and narrowly defined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interests that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may not be of interest to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others </a:t>
            </a:r>
            <a:endParaRPr lang="en-US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Difficulty with reciprocal conversation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Tendency to speak bluntly: no regard for impact of words on others</a:t>
            </a:r>
          </a:p>
          <a:p>
            <a:pPr marL="285750" indent="-285750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Literal interpretation words</a:t>
            </a:r>
            <a:endParaRPr lang="en-US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310584"/>
              </p:ext>
            </p:extLst>
          </p:nvPr>
        </p:nvGraphicFramePr>
        <p:xfrm>
          <a:off x="31376" y="5560723"/>
          <a:ext cx="51450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Packager Shell Object" showAsIcon="1" r:id="rId3" imgW="5144760" imgH="863640" progId="Package">
                  <p:embed/>
                </p:oleObj>
              </mc:Choice>
              <mc:Fallback>
                <p:oleObj name="Packager Shell Object" showAsIcon="1" r:id="rId3" imgW="5144760" imgH="8636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76" y="5560723"/>
                        <a:ext cx="514508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59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Communication Challenges</a:t>
            </a:r>
            <a:endParaRPr lang="en-US" sz="40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495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0" dirty="0">
                <a:latin typeface="Tahoma" pitchFamily="34" charset="0"/>
                <a:ea typeface="Tahoma" pitchFamily="34" charset="0"/>
                <a:cs typeface="Tahoma" pitchFamily="34" charset="0"/>
              </a:rPr>
              <a:t>Difficulty understanding </a:t>
            </a:r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sarcasm </a:t>
            </a:r>
            <a:r>
              <a:rPr lang="en-US" sz="2800" b="0" dirty="0">
                <a:latin typeface="Tahoma" pitchFamily="34" charset="0"/>
                <a:ea typeface="Tahoma" pitchFamily="34" charset="0"/>
                <a:cs typeface="Tahoma" pitchFamily="34" charset="0"/>
              </a:rPr>
              <a:t>or </a:t>
            </a:r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metaphor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Echolalia</a:t>
            </a:r>
            <a:endParaRPr lang="en-US" sz="28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Poor </a:t>
            </a:r>
            <a:r>
              <a:rPr lang="en-US" sz="2800" b="0" dirty="0">
                <a:latin typeface="Tahoma" pitchFamily="34" charset="0"/>
                <a:ea typeface="Tahoma" pitchFamily="34" charset="0"/>
                <a:cs typeface="Tahoma" pitchFamily="34" charset="0"/>
              </a:rPr>
              <a:t>judge of personal space – may stand too close to </a:t>
            </a:r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others</a:t>
            </a:r>
            <a:endParaRPr lang="en-US" sz="28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Abnormal </a:t>
            </a:r>
            <a:r>
              <a:rPr lang="en-US" sz="2800" b="0" dirty="0">
                <a:latin typeface="Tahoma" pitchFamily="34" charset="0"/>
                <a:ea typeface="Tahoma" pitchFamily="34" charset="0"/>
                <a:cs typeface="Tahoma" pitchFamily="34" charset="0"/>
              </a:rPr>
              <a:t>inflection and eye contact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Inappropriate </a:t>
            </a:r>
            <a:r>
              <a:rPr lang="en-US" sz="2800" b="0" dirty="0">
                <a:latin typeface="Tahoma" pitchFamily="34" charset="0"/>
                <a:ea typeface="Tahoma" pitchFamily="34" charset="0"/>
                <a:cs typeface="Tahoma" pitchFamily="34" charset="0"/>
              </a:rPr>
              <a:t>facial expressions or gestures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Difficulty </a:t>
            </a:r>
            <a:r>
              <a:rPr lang="en-US" sz="2800" b="0" dirty="0">
                <a:latin typeface="Tahoma" pitchFamily="34" charset="0"/>
                <a:ea typeface="Tahoma" pitchFamily="34" charset="0"/>
                <a:cs typeface="Tahoma" pitchFamily="34" charset="0"/>
              </a:rPr>
              <a:t>interpreting </a:t>
            </a:r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nonverbal communication </a:t>
            </a:r>
            <a:r>
              <a:rPr lang="en-US" sz="2800" b="0" dirty="0">
                <a:latin typeface="Tahoma" pitchFamily="34" charset="0"/>
                <a:ea typeface="Tahoma" pitchFamily="34" charset="0"/>
                <a:cs typeface="Tahoma" pitchFamily="34" charset="0"/>
              </a:rPr>
              <a:t>cues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8" descr="BD1823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5347458"/>
            <a:ext cx="1143000" cy="1147493"/>
          </a:xfrm>
          <a:prstGeom prst="rect">
            <a:avLst/>
          </a:prstGeom>
        </p:spPr>
      </p:pic>
      <p:pic>
        <p:nvPicPr>
          <p:cNvPr id="5" name="Picture 8" descr="BD1823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5396780"/>
            <a:ext cx="1143000" cy="1147493"/>
          </a:xfrm>
          <a:prstGeom prst="rect">
            <a:avLst/>
          </a:prstGeom>
        </p:spPr>
      </p:pic>
      <p:pic>
        <p:nvPicPr>
          <p:cNvPr id="6" name="Picture 8" descr="BD1823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5396780"/>
            <a:ext cx="1143000" cy="114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3" name="Title 3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1676399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40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0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When </a:t>
            </a:r>
            <a:r>
              <a:rPr lang="en-US" sz="4000" i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visual impairment and autism occur together, </a:t>
            </a:r>
            <a:r>
              <a:rPr lang="en-US" sz="40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each disability impacts the </a:t>
            </a:r>
            <a:r>
              <a:rPr lang="en-US" sz="4000" i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other.</a:t>
            </a:r>
            <a:br>
              <a:rPr lang="en-US" sz="4000" i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4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73" y="3893127"/>
            <a:ext cx="1905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Social Challenges in Children with Visual Impairment and Autism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 fail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engage in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reciprocal interactions</a:t>
            </a:r>
          </a:p>
          <a:p>
            <a:pPr lvl="0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 treat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others as though they were objects</a:t>
            </a:r>
          </a:p>
          <a:p>
            <a:pPr lvl="0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 have no interest in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peers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 not be able to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process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multiple sensory stimuli simultaneously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52400"/>
          </a:xfrm>
        </p:spPr>
        <p:txBody>
          <a:bodyPr>
            <a:normAutofit fontScale="90000"/>
          </a:bodyPr>
          <a:lstStyle/>
          <a:p>
            <a:endParaRPr lang="en-US" sz="4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Implications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Parents and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Educators</a:t>
            </a:r>
          </a:p>
          <a:p>
            <a:pPr marL="0" indent="0">
              <a:buNone/>
            </a:pPr>
            <a:endParaRPr lang="en-US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Recognize that the social world is more complex and less predictable for an individual with autism, and therefore more 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anxiety </a:t>
            </a:r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producing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/>
            <a:endParaRPr lang="en-US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Simple exposure </a:t>
            </a:r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to peers will 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not result </a:t>
            </a:r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in the acquisition of social skills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/>
            <a:endParaRPr lang="en-US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A child </a:t>
            </a:r>
            <a:r>
              <a:rPr lang="en-US" sz="3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can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be taught to acquire </a:t>
            </a:r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social skills. Begin with something short, structured, teacher directed, and success oriented.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Speech Challenges in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Children with Visual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Impairment and Autism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Autofit/>
          </a:bodyPr>
          <a:lstStyle/>
          <a:p>
            <a:pPr lvl="0"/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Students may seem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very verbal but can't follow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instructions due to poor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receptive language</a:t>
            </a:r>
          </a:p>
          <a:p>
            <a:pPr lvl="1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May use words expressively which they don't really understand (receptive language lower than expressive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Echolalia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(a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positive sign in that it shows that the child is at least discriminating among phonemes, sequencing sounds, using working memory)</a:t>
            </a:r>
          </a:p>
          <a:p>
            <a:pPr lvl="0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Pronoun reversal</a:t>
            </a:r>
          </a:p>
          <a:p>
            <a:pPr lvl="0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 be non-verbal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5719"/>
          </a:xfrm>
        </p:spPr>
        <p:txBody>
          <a:bodyPr>
            <a:normAutofit fontScale="90000"/>
          </a:bodyPr>
          <a:lstStyle/>
          <a:p>
            <a:endParaRPr lang="en-US" sz="4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Implications for Parents and Educators</a:t>
            </a:r>
          </a:p>
          <a:p>
            <a:pPr marL="0" indent="0">
              <a:buNone/>
            </a:pPr>
            <a:endParaRPr lang="en-US" sz="8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Must c</a:t>
            </a:r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eck </a:t>
            </a:r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out whether child understands what he/she is 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saying. </a:t>
            </a:r>
          </a:p>
          <a:p>
            <a:pPr lvl="0"/>
            <a:endParaRPr lang="en-US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 limited language: short</a:t>
            </a:r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, concrete phrases with time between statements to allow for 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processing.</a:t>
            </a:r>
          </a:p>
          <a:p>
            <a:pPr lvl="0"/>
            <a:endParaRPr lang="en-US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If student has vision, try to provide some information visually; if not, provide information tactually.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Communication Challenges in Children with Visual Impairment and Autism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148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 perseverate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on one topic</a:t>
            </a:r>
          </a:p>
          <a:p>
            <a:pPr lvl="0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 show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no interest in other people's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interests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 be too close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or too far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away when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talking</a:t>
            </a:r>
          </a:p>
          <a:p>
            <a:pPr lvl="0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 say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something unrelated to the conversation</a:t>
            </a:r>
          </a:p>
          <a:p>
            <a:pPr lvl="0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May become angry when he hears certain words</a:t>
            </a:r>
          </a:p>
          <a:p>
            <a:pPr lvl="0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 have problems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with impulse control</a:t>
            </a:r>
          </a:p>
          <a:p>
            <a:pPr lvl="0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 not be able to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to take the perspective of another, as well as problems shifting attention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"/>
          </a:xfrm>
        </p:spPr>
        <p:txBody>
          <a:bodyPr>
            <a:normAutofit fontScale="90000"/>
          </a:bodyPr>
          <a:lstStyle/>
          <a:p>
            <a:endParaRPr lang="en-US" sz="4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Implications for Parents and Educators</a:t>
            </a:r>
          </a:p>
          <a:p>
            <a:pPr marL="0" indent="0">
              <a:buNone/>
            </a:pPr>
            <a:endParaRPr lang="en-US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Direct instruction in the actual setting is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key (generalization).</a:t>
            </a:r>
          </a:p>
          <a:p>
            <a:pPr lvl="0"/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Identify clear, concrete rules that the child needs to follow in specific situations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/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Social stories can be helpful in providing a child with a script to follow.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58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Behavioral Challenges with Visual Impairment and Autism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Need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for sameness,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predictability</a:t>
            </a:r>
          </a:p>
          <a:p>
            <a:pPr lvl="1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Repetitive events are easier to understand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Repetitive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behavior may be experienced as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soothing</a:t>
            </a:r>
          </a:p>
          <a:p>
            <a:pPr lvl="1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Motor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stereotypies</a:t>
            </a:r>
          </a:p>
          <a:p>
            <a:pPr lvl="0"/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Focuses on parts of objects in play (e.g., wheels, spins everything, flips handle of basket repeatedly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0"/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Age appropriate pretend play not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observed</a:t>
            </a:r>
          </a:p>
          <a:p>
            <a:pPr lvl="0"/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Restricted and perseverative interest (e.g., elevators, Xerox machines, CD titles)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1"/>
          <p:cNvSpPr txBox="1">
            <a:spLocks noChangeArrowheads="1"/>
          </p:cNvSpPr>
          <p:nvPr/>
        </p:nvSpPr>
        <p:spPr bwMode="auto">
          <a:xfrm>
            <a:off x="304800" y="1463675"/>
            <a:ext cx="3505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developmental disorder that affects the functioning of the brain</a:t>
            </a:r>
          </a:p>
        </p:txBody>
      </p:sp>
      <p:pic>
        <p:nvPicPr>
          <p:cNvPr id="18435" name="Picture 15" descr="bb_May2006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0"/>
            <a:ext cx="534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6"/>
          <p:cNvSpPr>
            <a:spLocks noChangeArrowheads="1"/>
          </p:cNvSpPr>
          <p:nvPr/>
        </p:nvSpPr>
        <p:spPr bwMode="auto">
          <a:xfrm>
            <a:off x="4267200" y="6613525"/>
            <a:ext cx="4383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http://www.sfn.org/skins/main/images/brainbriefings/bb_May2006_large.jpg</a:t>
            </a:r>
          </a:p>
        </p:txBody>
      </p:sp>
    </p:spTree>
    <p:extLst>
      <p:ext uri="{BB962C8B-B14F-4D97-AF65-F5344CB8AC3E}">
        <p14:creationId xmlns:p14="http://schemas.microsoft.com/office/powerpoint/2010/main" val="29628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62500" lnSpcReduction="20000"/>
          </a:bodyPr>
          <a:lstStyle/>
          <a:p>
            <a:r>
              <a:rPr lang="en-US" sz="45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Implications for Parents and Educators</a:t>
            </a:r>
          </a:p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Recognize that the routines and self-stimulatory behavior are the things that the child understands best and may serve as a 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“comfort zone“.</a:t>
            </a:r>
          </a:p>
          <a:p>
            <a:pPr lvl="0"/>
            <a:endParaRPr lang="en-US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child's reliance on such behaviors will tend to increase in times of stress and anxiety (e.g., transition, lack of clear expectation, challenges). </a:t>
            </a:r>
            <a:endParaRPr lang="en-US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Identify a time when the child can engage in his self- stimulatory behavior; tighten up the structure, schedule, routine to decrease anxiety and increase non-verbal information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/>
            <a:endParaRPr lang="en-US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Sensory Challenges in Children with Visual Impairment and Autism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 over-react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to certain noises (e.g., fire-alarms, vacuum cleaner, fan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motors)</a:t>
            </a:r>
          </a:p>
          <a:p>
            <a:pPr lvl="0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 find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certain tactile experiences aversive (e.g., certain foods, texture of clothing, soft furry objects, being touched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0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not react to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pain (bumping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head, falling down, etc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</a:p>
          <a:p>
            <a:pPr lvl="0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 stop listening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to instructions when asked to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something else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only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 able to process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one sensory input at a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time</a:t>
            </a:r>
          </a:p>
          <a:p>
            <a:pPr lvl="1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process temperature, texture, multi-sensory things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differently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52400"/>
          </a:xfrm>
        </p:spPr>
        <p:txBody>
          <a:bodyPr>
            <a:normAutofit fontScale="90000"/>
          </a:bodyPr>
          <a:lstStyle/>
          <a:p>
            <a:endParaRPr lang="en-US" sz="4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Implications for Parents and Educators</a:t>
            </a:r>
          </a:p>
          <a:p>
            <a:endParaRPr lang="en-US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Be alert to how the sensory environment may be impacting on your student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Try to keep the environment as low key as possible (e.g., visually clear, sound absorbing materials, no extraneous noise or conversation; balance lighting needs for children's visual impairment with those of arousal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pPr lvl="0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Be aware of possible multi-sensory input issues and adjust instruction accordingly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Teach gradual desensitization to aversive sensory situations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6" name="AutoShape 8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Treatment of ASDs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058" name="Rectangle 9"/>
          <p:cNvSpPr>
            <a:spLocks noChangeArrowheads="1"/>
          </p:cNvSpPr>
          <p:nvPr/>
        </p:nvSpPr>
        <p:spPr bwMode="auto">
          <a:xfrm>
            <a:off x="457200" y="20574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Early intervention is important and preferred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Most individuals with ASD respond well to highly structured, specialized programs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There are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many methods available for treatment and education of people with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autism. </a:t>
            </a:r>
            <a:r>
              <a:rPr lang="en-US" sz="2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Most have no peer reviewed research to support them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8991600" cy="1447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Guidelines for Considering New Treatments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95600"/>
            <a:ext cx="8229600" cy="3535363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 wary of exaggerated claims of cure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 wary of treatments requiring intense commitments of money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 cautious of treatments that could be physically harmful, and always consult a doctor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627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8" descr="croydenpre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668" y="1676400"/>
            <a:ext cx="48021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-39687" y="-36969"/>
            <a:ext cx="8763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/>
            <a:endParaRPr lang="en-US" sz="2800" dirty="0">
              <a:solidFill>
                <a:srgbClr val="000000"/>
              </a:solidFill>
            </a:endParaRPr>
          </a:p>
          <a:p>
            <a:pPr eaLnBrk="1" hangingPunct="1"/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primary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evidence-based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treatment for autism is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	intensive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structured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teaching</a:t>
            </a:r>
          </a:p>
          <a:p>
            <a:pPr eaLnBrk="1" hangingPunct="1"/>
            <a:endParaRPr lang="en-US" sz="2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Applied </a:t>
            </a:r>
            <a:r>
              <a:rPr lang="en-US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Behavior Analysis </a:t>
            </a:r>
            <a:endParaRPr lang="en-US" sz="28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(</a:t>
            </a:r>
            <a:r>
              <a:rPr lang="en-US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ABA)</a:t>
            </a:r>
          </a:p>
        </p:txBody>
      </p:sp>
      <p:sp>
        <p:nvSpPr>
          <p:cNvPr id="66565" name="Rectangle 9"/>
          <p:cNvSpPr>
            <a:spLocks noChangeArrowheads="1"/>
          </p:cNvSpPr>
          <p:nvPr/>
        </p:nvSpPr>
        <p:spPr bwMode="auto">
          <a:xfrm>
            <a:off x="3657600" y="6613525"/>
            <a:ext cx="5481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http://kresa.schoolwires.com/1057103268305827/lib/1057103268305827/croydenpreschool.jpg</a:t>
            </a:r>
          </a:p>
        </p:txBody>
      </p:sp>
    </p:spTree>
    <p:extLst>
      <p:ext uri="{BB962C8B-B14F-4D97-AF65-F5344CB8AC3E}">
        <p14:creationId xmlns:p14="http://schemas.microsoft.com/office/powerpoint/2010/main" val="35707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4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4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57" name="AutoShape 13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Why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Evidenced-based?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677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997825" cy="4257675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It is difficult for families to determine which interventions to pursue, given the many contradicting opinions they will hear</a:t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Competing information, competing ideologies, and misinformation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Misinformation: false claims,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over-statements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or misleading statements</a:t>
            </a:r>
            <a:b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An informed choice is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freely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made choice!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15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67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67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67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685800"/>
            <a:ext cx="8686800" cy="121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Great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4221163"/>
          </a:xfrm>
        </p:spPr>
        <p:txBody>
          <a:bodyPr rtlCol="0">
            <a:normAutofit/>
          </a:bodyPr>
          <a:lstStyle/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Association for Science in Autism Treatment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www.asatonline.org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Distributing free e-newsletter, </a:t>
            </a: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Science in Autism Treatment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Facebook page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http://www.facebook.com/ASATonline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46797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3200" y="4724400"/>
            <a:ext cx="4905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449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5"/>
          <p:cNvSpPr>
            <a:spLocks noGrp="1"/>
          </p:cNvSpPr>
          <p:nvPr>
            <p:ph type="ctrTitle"/>
          </p:nvPr>
        </p:nvSpPr>
        <p:spPr>
          <a:xfrm>
            <a:off x="228600" y="1295400"/>
            <a:ext cx="8915400" cy="2133600"/>
          </a:xfrm>
        </p:spPr>
        <p:txBody>
          <a:bodyPr/>
          <a:lstStyle/>
          <a:p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Few Tips on Best Practice for Students with ASD</a:t>
            </a:r>
            <a:endParaRPr lang="en-US" dirty="0" smtClean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43000" y="4800600"/>
            <a:ext cx="6400800" cy="14478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Virginia Institute of Autism </a:t>
            </a:r>
            <a:r>
              <a:rPr lang="en-US" dirty="0" smtClean="0"/>
              <a:t>2011</a:t>
            </a:r>
          </a:p>
          <a:p>
            <a:pPr>
              <a:defRPr/>
            </a:pPr>
            <a:r>
              <a:rPr lang="en-US" dirty="0" smtClean="0"/>
              <a:t>All </a:t>
            </a:r>
            <a:r>
              <a:rPr lang="en-US" dirty="0"/>
              <a:t>Rights Reserved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5"/>
          <p:cNvSpPr>
            <a:spLocks noGrp="1"/>
          </p:cNvSpPr>
          <p:nvPr>
            <p:ph type="ctrTitle"/>
          </p:nvPr>
        </p:nvSpPr>
        <p:spPr>
          <a:xfrm>
            <a:off x="-152400" y="1066800"/>
            <a:ext cx="9525000" cy="1905000"/>
          </a:xfrm>
        </p:spPr>
        <p:txBody>
          <a:bodyPr/>
          <a:lstStyle/>
          <a:p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ARRANGING THE ENVIRONMENT FOR SUCCESS</a:t>
            </a:r>
            <a:endParaRPr lang="en-US" dirty="0" smtClean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43000" y="4800600"/>
            <a:ext cx="6400800" cy="14478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898989"/>
              </a:solidFill>
            </a:endParaRPr>
          </a:p>
          <a:p>
            <a:r>
              <a:rPr lang="en-US" sz="3500" dirty="0" smtClean="0">
                <a:solidFill>
                  <a:srgbClr val="8989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Please share your ideas!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Virginia Institute of Autism </a:t>
            </a:r>
            <a:r>
              <a:rPr lang="en-US" dirty="0" smtClean="0"/>
              <a:t>2011</a:t>
            </a:r>
          </a:p>
          <a:p>
            <a:pPr>
              <a:defRPr/>
            </a:pPr>
            <a:r>
              <a:rPr lang="en-US" dirty="0" smtClean="0"/>
              <a:t>All </a:t>
            </a:r>
            <a:r>
              <a:rPr lang="en-US" dirty="0"/>
              <a:t>Rights Reserved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The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Autism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 Spectrum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82296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Tahoma" pitchFamily="34" charset="0"/>
              </a:rPr>
              <a:t>Autism is used as an umbrella term to include several disorders on the autism spectrum, the most common of which include:</a:t>
            </a:r>
          </a:p>
          <a:p>
            <a:pPr lvl="1" eaLnBrk="1" hangingPunct="1">
              <a:defRPr/>
            </a:pPr>
            <a:r>
              <a:rPr lang="en-US" dirty="0" smtClean="0">
                <a:latin typeface="Tahoma" pitchFamily="34" charset="0"/>
              </a:rPr>
              <a:t>Autistic Disorder (Classic Autism)</a:t>
            </a:r>
          </a:p>
          <a:p>
            <a:pPr lvl="1" eaLnBrk="1" hangingPunct="1">
              <a:defRPr/>
            </a:pPr>
            <a:r>
              <a:rPr lang="en-US" dirty="0" smtClean="0">
                <a:latin typeface="Tahoma" pitchFamily="34" charset="0"/>
              </a:rPr>
              <a:t>PDD-NOS</a:t>
            </a:r>
          </a:p>
          <a:p>
            <a:pPr lvl="1" eaLnBrk="1" hangingPunct="1">
              <a:defRPr/>
            </a:pPr>
            <a:r>
              <a:rPr lang="en-US" dirty="0" smtClean="0">
                <a:latin typeface="Tahoma" pitchFamily="34" charset="0"/>
              </a:rPr>
              <a:t>Asperger Syndrome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latin typeface="Tahoma" pitchFamily="34" charset="0"/>
            </a:endParaRPr>
          </a:p>
        </p:txBody>
      </p:sp>
      <p:pic>
        <p:nvPicPr>
          <p:cNvPr id="4" name="Picture 4" descr="MCj042421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685800"/>
            <a:ext cx="2362200" cy="229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0440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37218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906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Why do we need to modify the environment for students with ASD?</a:t>
            </a:r>
          </a:p>
          <a:p>
            <a:pPr marL="0" indent="0" algn="ctr">
              <a:buFont typeface="Arial" charset="0"/>
              <a:buNone/>
            </a:pPr>
            <a:endParaRPr lang="en-US" sz="4400" dirty="0" smtClean="0"/>
          </a:p>
        </p:txBody>
      </p:sp>
      <p:pic>
        <p:nvPicPr>
          <p:cNvPr id="137219" name="Picture 5" descr="MCBD10657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29337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33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402638" cy="1219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Specialized Characteristics of Autism</a:t>
            </a:r>
            <a:br>
              <a:rPr lang="en-US" sz="4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(Holtz et al., 2004)</a:t>
            </a:r>
            <a:r>
              <a:rPr lang="en-US" sz="2000" u="sng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2000" u="sng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20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8534400" cy="38401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Need for sameness/difficulty with transitions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Problematic behavior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Distracted by sights/sounds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Sensitivity to touch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Sensitivity to smell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Sensitivity to sounds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Sensitivity to lights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132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Prepare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Your Space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8534400" cy="3992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 your knowledge of your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students’ characteristics to alter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physical aspects of the classroom.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Proper classroom / home arrangement will help ensure on-task behavior, increase independence and lessen anxiety.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884218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5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219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Accommodating a Need for Sameness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667000"/>
            <a:ext cx="9067800" cy="3459163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Define classroom areas</a:t>
            </a: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1:1 teaching, group work , independent work spaces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Keep classroom consistently organized</a:t>
            </a:r>
          </a:p>
          <a:p>
            <a:pPr lvl="1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Free the environment of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clutter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 both classroom and individual schedules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84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219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Accommodating a Need for Structure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9067800" cy="3763963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Define classroom areas: What activity should take place in each area?</a:t>
            </a: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1:1 teaching, group work , independent work spaces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Keep classroom consistently organized</a:t>
            </a:r>
          </a:p>
          <a:p>
            <a:pPr lvl="1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Free the environment of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clutter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 both classroom and individual schedules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29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AutoShape 2"/>
          <p:cNvSpPr>
            <a:spLocks noGrp="1" noChangeArrowheads="1"/>
          </p:cNvSpPr>
          <p:nvPr>
            <p:ph type="title"/>
          </p:nvPr>
        </p:nvSpPr>
        <p:spPr>
          <a:xfrm>
            <a:off x="152400" y="1066800"/>
            <a:ext cx="8534400" cy="1295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Accommodating Need for Visual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upports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2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514600"/>
            <a:ext cx="6553200" cy="3611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Post classroom schedule in consistent place and reflect any upcoming changes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Individual picture or textual schedule stays with student to show in advance of transitions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4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Accommodating Students with Problematic Behavior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8686800" cy="3611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Have recreation areas for students to be active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Have “home base” area for students to escape classroom stimulation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Be aware of safety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concerns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191000"/>
            <a:ext cx="3429000" cy="233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74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Accommodating Students who are Easily Distracted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438400"/>
            <a:ext cx="8991600" cy="4191000"/>
          </a:xfrm>
        </p:spPr>
        <p:txBody>
          <a:bodyPr rtlCol="0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Face desks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away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from windows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and doors, high traffic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areas, and play materials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Use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carpet / tennis balls on chairs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Cover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computer or teach when it is available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Minimize outside distractions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Desensitize to distractions over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time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Give SIMPLE directions + visual aids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Make sure schedule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is well-rounded with a variety of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short activities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 </a:t>
            </a:r>
            <a:endParaRPr lang="en-US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55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0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70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0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70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0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70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3" dur="indefinite"/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8" dur="indefinite"/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3" dur="indefinite"/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8" dur="indefinite"/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70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53" dur="indefinite"/>
                                        <p:tgtEl>
                                          <p:spTgt spid="70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58" dur="indefinite"/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70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63" dur="indefinite"/>
                                        <p:tgtEl>
                                          <p:spTgt spid="70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70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68" dur="indefinite"/>
                                        <p:tgtEl>
                                          <p:spTgt spid="70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9" grpId="0" build="allAtOnce"/>
      <p:bldP spid="705539" grpI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Accommodating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Sensory Sensitivities</a:t>
            </a:r>
          </a:p>
        </p:txBody>
      </p:sp>
      <p:sp>
        <p:nvSpPr>
          <p:cNvPr id="192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0"/>
            <a:ext cx="8915400" cy="3840163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Recognize differences in processing sensory stimuli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not force children into aversive sensory situations unless absolutely necessary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Look for environmental accommodations 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 systematic desensitization to teach tolerance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Ensure appropriate sensory activities are available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84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838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Accommodating Sensitivity to Touch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Know student’s 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tolerance </a:t>
            </a:r>
            <a:r>
              <a:rPr lang="en-US" dirty="0"/>
              <a:t>for touch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Use alternative 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prompting </a:t>
            </a:r>
            <a:r>
              <a:rPr lang="en-US" dirty="0"/>
              <a:t>when 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possible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Desensitize to touch 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over </a:t>
            </a:r>
            <a:r>
              <a:rPr lang="en-US" dirty="0"/>
              <a:t>time</a:t>
            </a:r>
          </a:p>
        </p:txBody>
      </p:sp>
      <p:pic>
        <p:nvPicPr>
          <p:cNvPr id="198659" name="Picture 4" descr="http://sixrevisions.info/Child_Crying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667000"/>
            <a:ext cx="41910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5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Diagnosis of Autism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497888" cy="43799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Tahoma" pitchFamily="34" charset="0"/>
              </a:rPr>
              <a:t>Based on behavioral evaluation, not medical testing</a:t>
            </a:r>
          </a:p>
          <a:p>
            <a:pPr eaLnBrk="1" hangingPunct="1">
              <a:defRPr/>
            </a:pPr>
            <a:r>
              <a:rPr lang="en-US" sz="2800" dirty="0" smtClean="0">
                <a:latin typeface="Tahoma" pitchFamily="34" charset="0"/>
              </a:rPr>
              <a:t>Diagnostic criteria are in Diagnostic and Statistical Manual of Mental Disorders (DSM-IV-TR)</a:t>
            </a:r>
          </a:p>
          <a:p>
            <a:pPr eaLnBrk="1" hangingPunct="1">
              <a:defRPr/>
            </a:pPr>
            <a:r>
              <a:rPr lang="en-US" sz="2800" dirty="0" smtClean="0">
                <a:latin typeface="Tahoma" pitchFamily="34" charset="0"/>
              </a:rPr>
              <a:t>Can be accurately diagnosed in infants as early as 18 months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latin typeface="Tahoma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90600" y="6043613"/>
            <a:ext cx="2408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(APA, 2000; CDC, 2007)</a:t>
            </a:r>
          </a:p>
        </p:txBody>
      </p:sp>
      <p:pic>
        <p:nvPicPr>
          <p:cNvPr id="7173" name="Picture 5" descr="MCj043492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862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8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Accommodating Sensitivity to Smells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Avoid perfumes and scented lotions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Seat student near open door/window in areas with strong smells (art room, cafeteria)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 unscented cleaning supplies if necessary</a:t>
            </a:r>
          </a:p>
        </p:txBody>
      </p:sp>
      <p:sp>
        <p:nvSpPr>
          <p:cNvPr id="200707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>
            <a:normAutofit lnSpcReduction="10000"/>
          </a:bodyPr>
          <a:lstStyle/>
          <a:p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Virginia Institute of Autism </a:t>
            </a:r>
            <a:r>
              <a:rPr lang="en-US" dirty="0" smtClean="0"/>
              <a:t>2011</a:t>
            </a:r>
          </a:p>
          <a:p>
            <a:pPr>
              <a:defRPr/>
            </a:pPr>
            <a:r>
              <a:rPr lang="en-US" dirty="0" smtClean="0"/>
              <a:t>All </a:t>
            </a:r>
            <a:r>
              <a:rPr lang="en-US" dirty="0"/>
              <a:t>Rights Reserved</a:t>
            </a:r>
          </a:p>
        </p:txBody>
      </p:sp>
      <p:pic>
        <p:nvPicPr>
          <p:cNvPr id="2007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7738" y="2438400"/>
            <a:ext cx="41005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0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8" dur="indefinite"/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3" dur="indefinite"/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8" dur="indefinite"/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5" grpId="0" build="allAtOnce"/>
      <p:bldP spid="709635" grpI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Accommodating Sensitivity to Sounds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209800"/>
            <a:ext cx="8610600" cy="39163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Use soft, calm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voice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Use carpeting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Put material under desk/chair legs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Prepare student for loud sounds 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(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bells, fire drills)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Have ear plugs/headphones available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Desensitize to sounds over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Quiet space is provided for break areas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2027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905000"/>
            <a:ext cx="28495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52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1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1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1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71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71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3" dur="indefinite"/>
                                        <p:tgtEl>
                                          <p:spTgt spid="71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8" dur="indefinite"/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3" dur="indefinite"/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8" dur="indefinite"/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53" dur="indefinite"/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58" dur="indefinite"/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63" dur="indefinite"/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71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68" dur="indefinite"/>
                                        <p:tgtEl>
                                          <p:spTgt spid="71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build="allAtOnce"/>
      <p:bldP spid="711683" grpI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Accommodating Sensitivity to Lights</a:t>
            </a:r>
          </a:p>
        </p:txBody>
      </p:sp>
      <p:sp>
        <p:nvSpPr>
          <p:cNvPr id="7137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2133600"/>
            <a:ext cx="4343400" cy="3992563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 lamps instead of fluorescent lights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Try lower light or different colors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Offer student sunglasses or baseball cap</a:t>
            </a:r>
          </a:p>
        </p:txBody>
      </p:sp>
      <p:sp>
        <p:nvSpPr>
          <p:cNvPr id="204803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1200" y="2514600"/>
            <a:ext cx="4344988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4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1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1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1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1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1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1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71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8" dur="indefinite"/>
                                        <p:tgtEl>
                                          <p:spTgt spid="71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1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3" dur="indefinite"/>
                                        <p:tgtEl>
                                          <p:spTgt spid="71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1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8" dur="indefinite"/>
                                        <p:tgtEl>
                                          <p:spTgt spid="71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1" grpId="0" build="allAtOnce"/>
      <p:bldP spid="713731" grpI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Other Antecedent Strategies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534400" cy="4068763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Alter response effort/manipulate tasks and  task difficulty 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Change schedules/times of day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Provide CHOICE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More engaging tasks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Make sure materials are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age-appropriate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/>
          </a:p>
        </p:txBody>
      </p:sp>
      <p:pic>
        <p:nvPicPr>
          <p:cNvPr id="2068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38" y="2971800"/>
            <a:ext cx="41195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20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Consistent Across Child’s Team!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 rtlCol="0">
            <a:normAutofit fontScale="925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Regular team meetings for updates/troubleshooting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Written plans for teaching, addressing challenging behavior, etc.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Training and observation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Consistency across team regarding: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Student characteristics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Teaching procedures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Level of demands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Behavior support plans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97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5"/>
          <p:cNvSpPr>
            <a:spLocks noGrp="1"/>
          </p:cNvSpPr>
          <p:nvPr>
            <p:ph type="ctrTitle"/>
          </p:nvPr>
        </p:nvSpPr>
        <p:spPr>
          <a:xfrm>
            <a:off x="228600" y="1295400"/>
            <a:ext cx="8915400" cy="2133600"/>
          </a:xfrm>
        </p:spPr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ACTIVITY SCHEDULES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43000" y="48006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Virginia Institute of Autism </a:t>
            </a:r>
            <a:r>
              <a:rPr lang="en-US" dirty="0" smtClean="0"/>
              <a:t>2011</a:t>
            </a:r>
          </a:p>
          <a:p>
            <a:pPr>
              <a:defRPr/>
            </a:pPr>
            <a:r>
              <a:rPr lang="en-US" dirty="0" smtClean="0"/>
              <a:t>All </a:t>
            </a:r>
            <a:r>
              <a:rPr lang="en-US" dirty="0"/>
              <a:t>Rights Reserved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905" y="2743200"/>
            <a:ext cx="21431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8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4400"/>
            <a:ext cx="7793037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is an Activity Schedule?</a:t>
            </a:r>
          </a:p>
        </p:txBody>
      </p:sp>
      <p:sp>
        <p:nvSpPr>
          <p:cNvPr id="151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90800"/>
            <a:ext cx="4119563" cy="3541713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“A set of pictures or words that cues someone to engage in a sequence of activities”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(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McClannahan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Krantz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1999)</a:t>
            </a:r>
          </a:p>
        </p:txBody>
      </p:sp>
      <p:pic>
        <p:nvPicPr>
          <p:cNvPr id="1086468" name="jjjjjjjjjjj.wmv">
            <a:hlinkClick r:id="" action="ppaction://media"/>
          </p:cNvPr>
          <p:cNvPicPr>
            <a:picLocks noGrp="1" noChangeAspect="1" noChangeArrowheads="1"/>
          </p:cNvPicPr>
          <p:nvPr>
            <p:ph sz="quarter" idx="4294967295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9144000" y="5105400"/>
            <a:ext cx="0" cy="0"/>
          </a:xfrm>
        </p:spPr>
      </p:pic>
      <p:pic>
        <p:nvPicPr>
          <p:cNvPr id="151556" name="Picture 5" descr="Pictur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9200" y="2590800"/>
            <a:ext cx="3810000" cy="2857500"/>
          </a:xfr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Virginia Institute of Autism </a:t>
            </a:r>
            <a:r>
              <a:rPr lang="en-US" dirty="0" smtClean="0"/>
              <a:t>2011</a:t>
            </a:r>
          </a:p>
          <a:p>
            <a:pPr>
              <a:defRPr/>
            </a:pPr>
            <a:r>
              <a:rPr lang="en-US" dirty="0" smtClean="0"/>
              <a:t>All </a:t>
            </a:r>
            <a:r>
              <a:rPr lang="en-US" dirty="0"/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5970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6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86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646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86468"/>
                </p:tgtEl>
              </p:cMediaNode>
            </p:vide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8258175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Activity Schedule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1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3886201" cy="4379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Tells student: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I am going to do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how long?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comes next?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When will I be finished?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86468" name="jjjjjjjjjjj.wmv">
            <a:hlinkClick r:id="" action="ppaction://media"/>
          </p:cNvPr>
          <p:cNvPicPr>
            <a:picLocks noGrp="1" noChangeAspect="1" noChangeArrowheads="1"/>
          </p:cNvPicPr>
          <p:nvPr>
            <p:ph sz="quarter" idx="4294967295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9144000" y="5105400"/>
            <a:ext cx="0" cy="0"/>
          </a:xfr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Virginia Institute of Autism </a:t>
            </a:r>
            <a:r>
              <a:rPr lang="en-US" dirty="0" smtClean="0"/>
              <a:t>2011</a:t>
            </a:r>
          </a:p>
          <a:p>
            <a:pPr>
              <a:defRPr/>
            </a:pPr>
            <a:r>
              <a:rPr lang="en-US" dirty="0" smtClean="0"/>
              <a:t>All </a:t>
            </a:r>
            <a:r>
              <a:rPr lang="en-US" dirty="0"/>
              <a:t>Rights Reserved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95800" y="1905001"/>
            <a:ext cx="4459288" cy="4227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this helps: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Minimizes demands on memory and attention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Decreases problems with time and attention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Helps avoid problems with language comprehension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Aids motivation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Promotes independence</a:t>
            </a: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2597727" cy="251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24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6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86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646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86468"/>
                </p:tgtEl>
              </p:cMediaNode>
            </p:vide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Why use activity schedules?</a:t>
            </a:r>
          </a:p>
        </p:txBody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Organize the environment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Reduce anxiety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Help with transitions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Increase independence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Provide framework for choice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Portable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Don’t necessarily need to fade</a:t>
            </a:r>
          </a:p>
        </p:txBody>
      </p:sp>
    </p:spTree>
    <p:extLst>
      <p:ext uri="{BB962C8B-B14F-4D97-AF65-F5344CB8AC3E}">
        <p14:creationId xmlns:p14="http://schemas.microsoft.com/office/powerpoint/2010/main" val="159316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0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0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0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0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0802" grpId="0"/>
      <p:bldP spid="110080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Activity Schedule Uses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Individual Daily Schedules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Classroom Routines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Personal Hygiene Routines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Chore Lists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Independent Leisure Schedules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Vocational Tasks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Diagnosis of Autism in Children with Visual Impairments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3992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Salt (2010</a:t>
            </a:r>
            <a:r>
              <a:rPr lang="en-GB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):</a:t>
            </a:r>
          </a:p>
          <a:p>
            <a:r>
              <a:rPr lang="en-GB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en-GB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lang="en-GB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published tools for diagnosing ASD in visually impaired </a:t>
            </a:r>
            <a:r>
              <a:rPr lang="en-GB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children</a:t>
            </a:r>
            <a:endParaRPr lang="en-GB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Must modify the standard diagnostic criteria to take account of the expected behaviours in visually impaired children </a:t>
            </a:r>
            <a:endParaRPr lang="en-US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GB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Must involve </a:t>
            </a:r>
            <a:r>
              <a:rPr lang="en-GB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GB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multi-disciplinary professional </a:t>
            </a:r>
            <a:r>
              <a:rPr lang="en-GB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team that </a:t>
            </a:r>
            <a:r>
              <a:rPr lang="en-GB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has expertise in both visual impairment and ASD </a:t>
            </a:r>
          </a:p>
          <a:p>
            <a:pPr lvl="0"/>
            <a:r>
              <a:rPr lang="en-GB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Unusual to diagnose before the age of 5 </a:t>
            </a:r>
            <a:endParaRPr lang="en-US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First </a:t>
            </a:r>
            <a:r>
              <a:rPr lang="en-US" sz="40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Independent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Activity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Schedule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Between 2 and 4 activities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Mastered, independent activities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Preferred or neutral activities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Activities with a definite beginning and end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End with most preferred activity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7061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9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2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12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12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12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12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2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12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74" grpId="0"/>
      <p:bldP spid="1129475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066800"/>
            <a:ext cx="7793037" cy="1219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Sample First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Independent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Schedule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a Young Student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362200"/>
            <a:ext cx="4459288" cy="41148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Review folder for matching colors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Shape sorter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Peg puzzle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Snack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184323" name="Picture 4" descr="molly schedu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62600" y="2362200"/>
            <a:ext cx="3086100" cy="41148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Virginia Institute of Autism </a:t>
            </a:r>
            <a:r>
              <a:rPr lang="en-US" dirty="0" smtClean="0"/>
              <a:t>2011</a:t>
            </a:r>
          </a:p>
          <a:p>
            <a:pPr>
              <a:defRPr/>
            </a:pPr>
            <a:r>
              <a:rPr lang="en-US" dirty="0" smtClean="0"/>
              <a:t>All </a:t>
            </a:r>
            <a:r>
              <a:rPr lang="en-US" dirty="0"/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998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43000"/>
            <a:ext cx="8791575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Sample First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Independent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Schedule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an Older Learner</a:t>
            </a:r>
          </a:p>
        </p:txBody>
      </p:sp>
      <p:sp>
        <p:nvSpPr>
          <p:cNvPr id="1863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362200"/>
            <a:ext cx="4306888" cy="3770313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Skill-appropriate book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Jigsaw puzzle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Math review worksheet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Snack</a:t>
            </a:r>
          </a:p>
        </p:txBody>
      </p:sp>
      <p:pic>
        <p:nvPicPr>
          <p:cNvPr id="186371" name="Picture 4" descr="Danwork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2286000"/>
            <a:ext cx="3086100" cy="41148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Virginia Institute of Autism </a:t>
            </a:r>
            <a:r>
              <a:rPr lang="en-US" dirty="0" smtClean="0"/>
              <a:t>2011</a:t>
            </a:r>
          </a:p>
          <a:p>
            <a:pPr>
              <a:defRPr/>
            </a:pPr>
            <a:r>
              <a:rPr lang="en-US" dirty="0" smtClean="0"/>
              <a:t>All </a:t>
            </a:r>
            <a:r>
              <a:rPr lang="en-US" dirty="0"/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524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ext Box 9"/>
          <p:cNvSpPr txBox="1">
            <a:spLocks noChangeArrowheads="1"/>
          </p:cNvSpPr>
          <p:nvPr/>
        </p:nvSpPr>
        <p:spPr bwMode="auto">
          <a:xfrm>
            <a:off x="0" y="2151063"/>
            <a:ext cx="879792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endParaRPr lang="en-US" altLang="en-US" sz="3300" b="1" dirty="0"/>
          </a:p>
        </p:txBody>
      </p:sp>
      <p:sp>
        <p:nvSpPr>
          <p:cNvPr id="214021" name="TextBox 1"/>
          <p:cNvSpPr txBox="1">
            <a:spLocks noChangeArrowheads="1"/>
          </p:cNvSpPr>
          <p:nvPr/>
        </p:nvSpPr>
        <p:spPr bwMode="auto">
          <a:xfrm>
            <a:off x="1127125" y="5634038"/>
            <a:ext cx="723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60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356" y="2417618"/>
            <a:ext cx="8596312" cy="1133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REINFORCEMENT  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flipV="1">
            <a:off x="676274" y="5634038"/>
            <a:ext cx="7445375" cy="6461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Virginia Institute of Autism </a:t>
            </a:r>
            <a:r>
              <a:rPr lang="en-US" dirty="0" smtClean="0"/>
              <a:t>2011</a:t>
            </a:r>
          </a:p>
          <a:p>
            <a:pPr>
              <a:defRPr/>
            </a:pPr>
            <a:r>
              <a:rPr lang="en-US" dirty="0" smtClean="0"/>
              <a:t>All </a:t>
            </a:r>
            <a:r>
              <a:rPr lang="en-US" dirty="0"/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24528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22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 sz="3500" dirty="0" smtClean="0"/>
          </a:p>
          <a:p>
            <a:pPr algn="ctr">
              <a:buFont typeface="Wingdings" pitchFamily="2" charset="2"/>
              <a:buNone/>
            </a:pPr>
            <a:r>
              <a:rPr lang="en-US" sz="4800" dirty="0" smtClean="0"/>
              <a:t> “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Reinforcement is one of the most critical elements of therapy.” 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	(Leaf et al., 1999)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682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838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Reinforcement</a:t>
            </a:r>
          </a:p>
        </p:txBody>
      </p:sp>
      <p:sp>
        <p:nvSpPr>
          <p:cNvPr id="218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97113"/>
            <a:ext cx="6288088" cy="383540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Definition: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A procedure that follows a behavior, and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INCREASES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the likelihood of the  behavior occurring in the future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Defined by its effect, not by your intention</a:t>
            </a:r>
          </a:p>
          <a:p>
            <a:pPr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218115" name="Picture 5" descr="MCj0424776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243763" y="2246313"/>
            <a:ext cx="1577975" cy="3200400"/>
          </a:xfrm>
        </p:spPr>
      </p:pic>
    </p:spTree>
    <p:extLst>
      <p:ext uri="{BB962C8B-B14F-4D97-AF65-F5344CB8AC3E}">
        <p14:creationId xmlns:p14="http://schemas.microsoft.com/office/powerpoint/2010/main" val="33524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82296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Reinforcement for Children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with Autism</a:t>
            </a:r>
          </a:p>
        </p:txBody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4582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Social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reinforcers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may not be motivating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Typical activities may be stressful because they: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Are new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Are different from the routine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Require social interaction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Involve sensory input that is uncomfortable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Students with ASD may have very little control over their environment</a:t>
            </a:r>
          </a:p>
        </p:txBody>
      </p:sp>
    </p:spTree>
    <p:extLst>
      <p:ext uri="{BB962C8B-B14F-4D97-AF65-F5344CB8AC3E}">
        <p14:creationId xmlns:p14="http://schemas.microsoft.com/office/powerpoint/2010/main" val="628938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6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6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6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6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6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6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6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6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6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6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6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6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6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6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6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6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6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6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6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6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9090" grpId="0"/>
      <p:bldP spid="1369091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91400" cy="452596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We need to use more </a:t>
            </a:r>
            <a:r>
              <a:rPr lang="en-US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direct, tangible 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reinforcement to motivate and reward students with autism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Virginia Institute of Autism </a:t>
            </a:r>
            <a:r>
              <a:rPr lang="en-US" dirty="0" smtClean="0"/>
              <a:t>2011</a:t>
            </a:r>
          </a:p>
          <a:p>
            <a:pPr>
              <a:defRPr/>
            </a:pPr>
            <a:r>
              <a:rPr lang="en-US" dirty="0" smtClean="0"/>
              <a:t>All </a:t>
            </a:r>
            <a:r>
              <a:rPr lang="en-US" dirty="0"/>
              <a:t>Rights Reserved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Identifying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Reinforcers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362200"/>
            <a:ext cx="4876800" cy="3429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3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reinforcer</a:t>
            </a:r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 can 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  anything</a:t>
            </a:r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….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US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laugh</a:t>
            </a:r>
            <a:endParaRPr lang="en-US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Computer 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time</a:t>
            </a:r>
            <a:endParaRPr lang="en-US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Candy</a:t>
            </a:r>
            <a:endParaRPr lang="en-US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Toys</a:t>
            </a:r>
            <a:endParaRPr lang="en-US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Tickles</a:t>
            </a:r>
            <a:endParaRPr lang="en-US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warm puppy</a:t>
            </a:r>
            <a:endParaRPr lang="en-US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</a:pPr>
            <a:endParaRPr lang="en-US" sz="2400" dirty="0">
              <a:latin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900" dirty="0">
                <a:latin typeface="Tahoma" pitchFamily="34" charset="0"/>
              </a:rPr>
              <a:t>	</a:t>
            </a:r>
          </a:p>
        </p:txBody>
      </p:sp>
      <p:pic>
        <p:nvPicPr>
          <p:cNvPr id="28676" name="Picture 4" descr="Mod One kids 0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2057400"/>
            <a:ext cx="3065463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702110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924800" cy="3886200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Reinforcers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need to be determined for each person individually</a:t>
            </a:r>
          </a:p>
          <a:p>
            <a:pPr>
              <a:buFontTx/>
              <a:buChar char="•"/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is reinforcing for one person may not be reinforcing for another</a:t>
            </a:r>
          </a:p>
          <a:p>
            <a:pPr>
              <a:buFontTx/>
              <a:buChar char="•"/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chemeClr val="tx2"/>
              </a:buClr>
              <a:buFontTx/>
              <a:buChar char="•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Reinforcers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change from day to day; moment to moment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dirty="0" smtClean="0">
                <a:solidFill>
                  <a:srgbClr val="21596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Note of Caution about </a:t>
            </a:r>
            <a:r>
              <a:rPr lang="en-US" sz="3600" dirty="0" err="1">
                <a:solidFill>
                  <a:srgbClr val="21596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Reinforcers</a:t>
            </a:r>
            <a:endParaRPr lang="en-US" sz="3600" dirty="0">
              <a:solidFill>
                <a:srgbClr val="21596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5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66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Diagnosis of Autism in Children with Visual Impairments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Macleod 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and Curtis (2010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): </a:t>
            </a:r>
          </a:p>
          <a:p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iagnosis 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of an ASD can 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 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a relief for parents as it helps them to understand their child more 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fully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Very important that assessments 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lead to intervention plans which are 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implemented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arly 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assessment for ASD alongside visual impairment can result in interventions at home and school which transform life for the child and the 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family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3" name="Title 3"/>
          <p:cNvSpPr>
            <a:spLocks noGrp="1"/>
          </p:cNvSpPr>
          <p:nvPr>
            <p:ph type="ctrTitle"/>
          </p:nvPr>
        </p:nvSpPr>
        <p:spPr>
          <a:xfrm>
            <a:off x="609600" y="2819400"/>
            <a:ext cx="7772400" cy="1676399"/>
          </a:xfrm>
        </p:spPr>
        <p:txBody>
          <a:bodyPr/>
          <a:lstStyle/>
          <a:p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ADDRESSING CHALLENGING BEHAVIORS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There are many deficits present in autism that predispose a student to engage in problematic behavior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1600" dirty="0">
                <a:latin typeface="Arial" pitchFamily="34" charset="0"/>
              </a:rPr>
              <a:t>(Gerhardt, 2004)</a:t>
            </a:r>
            <a:r>
              <a:rPr lang="en-US" sz="2000" dirty="0">
                <a:latin typeface="Arial" pitchFamily="34" charset="0"/>
              </a:rPr>
              <a:t> 					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09800"/>
            <a:ext cx="4648200" cy="4191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latin typeface="Arial" pitchFamily="34" charset="0"/>
              </a:rPr>
              <a:t>Limited access to reinforcement</a:t>
            </a:r>
          </a:p>
          <a:p>
            <a:pPr>
              <a:lnSpc>
                <a:spcPct val="80000"/>
              </a:lnSpc>
            </a:pPr>
            <a:endParaRPr lang="en-US" sz="8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pitchFamily="34" charset="0"/>
              </a:rPr>
              <a:t>Low tolerance for change</a:t>
            </a:r>
          </a:p>
          <a:p>
            <a:pPr>
              <a:lnSpc>
                <a:spcPct val="80000"/>
              </a:lnSpc>
            </a:pPr>
            <a:endParaRPr lang="en-US" sz="8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pitchFamily="34" charset="0"/>
              </a:rPr>
              <a:t>Difficulties with unstructured time</a:t>
            </a:r>
          </a:p>
          <a:p>
            <a:pPr>
              <a:lnSpc>
                <a:spcPct val="80000"/>
              </a:lnSpc>
            </a:pPr>
            <a:endParaRPr lang="en-US" sz="8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pitchFamily="34" charset="0"/>
              </a:rPr>
              <a:t>Restricted leisure skills repertoire</a:t>
            </a:r>
          </a:p>
          <a:p>
            <a:pPr>
              <a:lnSpc>
                <a:spcPct val="80000"/>
              </a:lnSpc>
            </a:pPr>
            <a:endParaRPr lang="en-US" sz="8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pitchFamily="34" charset="0"/>
              </a:rPr>
              <a:t>Selective attention by staff</a:t>
            </a:r>
          </a:p>
          <a:p>
            <a:pPr>
              <a:lnSpc>
                <a:spcPct val="80000"/>
              </a:lnSpc>
            </a:pPr>
            <a:endParaRPr lang="en-US" sz="8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pitchFamily="34" charset="0"/>
              </a:rPr>
              <a:t>Confusion</a:t>
            </a:r>
          </a:p>
          <a:p>
            <a:pPr>
              <a:lnSpc>
                <a:spcPct val="80000"/>
              </a:lnSpc>
            </a:pPr>
            <a:endParaRPr lang="en-US" sz="8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pitchFamily="34" charset="0"/>
              </a:rPr>
              <a:t>Difficulties with waiting or delaying reinforcement</a:t>
            </a:r>
          </a:p>
          <a:p>
            <a:pPr>
              <a:lnSpc>
                <a:spcPct val="80000"/>
              </a:lnSpc>
            </a:pPr>
            <a:endParaRPr lang="en-US" sz="8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pitchFamily="34" charset="0"/>
              </a:rPr>
              <a:t>Poor environmental congruence</a:t>
            </a:r>
          </a:p>
          <a:p>
            <a:pPr>
              <a:lnSpc>
                <a:spcPct val="80000"/>
              </a:lnSpc>
            </a:pPr>
            <a:endParaRPr lang="en-US" sz="8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pitchFamily="34" charset="0"/>
              </a:rPr>
              <a:t>Inability to exercise appropriate control over environment</a:t>
            </a:r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91200" y="22098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1" name="Bitmap Image" r:id="rId4" imgW="1523810" imgH="1523810" progId="Paint.Picture">
                  <p:embed/>
                </p:oleObj>
              </mc:Choice>
              <mc:Fallback>
                <p:oleObj name="Bitmap Image" r:id="rId4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209800"/>
                        <a:ext cx="15240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7" descr="tantrumREX0805_228x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31273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919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“Maladaptive” Behavior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828800"/>
            <a:ext cx="8458200" cy="3962400"/>
          </a:xfrm>
        </p:spPr>
        <p:txBody>
          <a:bodyPr/>
          <a:lstStyle/>
          <a:p>
            <a:r>
              <a:rPr lang="en-US" sz="2400" dirty="0">
                <a:latin typeface="Arial" pitchFamily="34" charset="0"/>
              </a:rPr>
              <a:t>All behavior is adaptive for the person engaging in it.</a:t>
            </a:r>
          </a:p>
          <a:p>
            <a:pPr>
              <a:buFontTx/>
              <a:buNone/>
            </a:pPr>
            <a:endParaRPr lang="en-US" sz="800" dirty="0">
              <a:latin typeface="Arial" pitchFamily="34" charset="0"/>
            </a:endParaRPr>
          </a:p>
          <a:p>
            <a:r>
              <a:rPr lang="en-US" sz="2400" dirty="0">
                <a:latin typeface="Arial" pitchFamily="34" charset="0"/>
              </a:rPr>
              <a:t>Every behavior serves some purpose.</a:t>
            </a:r>
          </a:p>
          <a:p>
            <a:endParaRPr lang="en-US" sz="800" dirty="0">
              <a:latin typeface="Arial" pitchFamily="34" charset="0"/>
            </a:endParaRPr>
          </a:p>
          <a:p>
            <a:r>
              <a:rPr lang="en-US" sz="2400" dirty="0">
                <a:latin typeface="Arial" pitchFamily="34" charset="0"/>
              </a:rPr>
              <a:t>It is clinically unsound to implement an intervention to decrease a behavior until you know the function of the behavior.</a:t>
            </a:r>
          </a:p>
        </p:txBody>
      </p:sp>
    </p:spTree>
    <p:extLst>
      <p:ext uri="{BB962C8B-B14F-4D97-AF65-F5344CB8AC3E}">
        <p14:creationId xmlns:p14="http://schemas.microsoft.com/office/powerpoint/2010/main" val="39318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-20782" y="243840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Arial" pitchFamily="34" charset="0"/>
              </a:rPr>
              <a:t>Every behavior has a function,</a:t>
            </a:r>
          </a:p>
          <a:p>
            <a:pPr algn="ctr"/>
            <a:r>
              <a:rPr lang="en-US" sz="3200" dirty="0">
                <a:latin typeface="Arial" pitchFamily="34" charset="0"/>
              </a:rPr>
              <a:t>it is our ethical responsibility to do everything we can to discover it.</a:t>
            </a:r>
          </a:p>
        </p:txBody>
      </p:sp>
    </p:spTree>
    <p:extLst>
      <p:ext uri="{BB962C8B-B14F-4D97-AF65-F5344CB8AC3E}">
        <p14:creationId xmlns:p14="http://schemas.microsoft.com/office/powerpoint/2010/main" val="12367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534400" cy="1295400"/>
          </a:xfrm>
        </p:spPr>
        <p:txBody>
          <a:bodyPr/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Four Categories of Functions of Behavior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2766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Access to attention</a:t>
            </a:r>
          </a:p>
          <a:p>
            <a:pPr marL="609600" indent="-609600">
              <a:buFontTx/>
              <a:buAutoNum type="arabicPeriod"/>
            </a:pPr>
            <a:endParaRPr lang="en-US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Access to preferred items (activities, tangibles)</a:t>
            </a:r>
          </a:p>
          <a:p>
            <a:pPr marL="609600" indent="-609600">
              <a:buFontTx/>
              <a:buAutoNum type="arabicPeriod"/>
            </a:pPr>
            <a:endParaRPr lang="en-US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Escape or avoidance of aversive stimuli (pain, work, social demands)</a:t>
            </a:r>
          </a:p>
          <a:p>
            <a:pPr marL="609600" indent="-609600">
              <a:buFontTx/>
              <a:buAutoNum type="arabicPeriod"/>
            </a:pPr>
            <a:endParaRPr lang="en-US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Sensory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stimulation (it just plain feels good)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21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Examples:</a:t>
            </a:r>
          </a:p>
        </p:txBody>
      </p:sp>
      <p:graphicFrame>
        <p:nvGraphicFramePr>
          <p:cNvPr id="132143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675283"/>
              </p:ext>
            </p:extLst>
          </p:nvPr>
        </p:nvGraphicFramePr>
        <p:xfrm>
          <a:off x="609600" y="2819400"/>
          <a:ext cx="7772400" cy="2198688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Attention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Preferred Items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Escape/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Avoidance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Sensory Stimulation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Jack is doing head stands in front of the TV to try to gain attention from his brother.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Jack tantrums to gain access to some cookies.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Jack leaves the room to avoid Dad’s discussion about college.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Jack is repeatedly tapping his cheek while relaxing on the couch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2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991600" cy="1371600"/>
          </a:xfrm>
        </p:spPr>
        <p:txBody>
          <a:bodyPr/>
          <a:lstStyle/>
          <a:p>
            <a:r>
              <a:rPr lang="en-US" sz="3600" dirty="0">
                <a:latin typeface="Arial" pitchFamily="34" charset="0"/>
              </a:rPr>
              <a:t>To Decrease Problem Behaviors…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991600" cy="28956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Tahoma" pitchFamily="34" charset="0"/>
            </a:endParaRPr>
          </a:p>
          <a:p>
            <a:pPr algn="ctr">
              <a:buFontTx/>
              <a:buNone/>
            </a:pPr>
            <a:r>
              <a:rPr lang="en-US" sz="6000">
                <a:latin typeface="Arial" pitchFamily="34" charset="0"/>
              </a:rPr>
              <a:t>DON’T REINFORCE THEM!</a:t>
            </a:r>
          </a:p>
        </p:txBody>
      </p:sp>
    </p:spTree>
    <p:extLst>
      <p:ext uri="{BB962C8B-B14F-4D97-AF65-F5344CB8AC3E}">
        <p14:creationId xmlns:p14="http://schemas.microsoft.com/office/powerpoint/2010/main" val="2358755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143000"/>
            <a:ext cx="7793037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Reinforcement </a:t>
            </a:r>
          </a:p>
        </p:txBody>
      </p:sp>
      <p:sp>
        <p:nvSpPr>
          <p:cNvPr id="2242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4343400" cy="4114800"/>
          </a:xfrm>
        </p:spPr>
        <p:txBody>
          <a:bodyPr/>
          <a:lstStyle/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tricky thing about reinforcement is: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If a behavior continues to occur, it is being reinforced in some way!</a:t>
            </a:r>
          </a:p>
        </p:txBody>
      </p:sp>
      <p:pic>
        <p:nvPicPr>
          <p:cNvPr id="224259" name="Picture 9" descr="MCj042382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9763" y="2246313"/>
            <a:ext cx="2406650" cy="381793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Virginia Institute of Autism </a:t>
            </a:r>
            <a:r>
              <a:rPr lang="en-US" dirty="0" smtClean="0"/>
              <a:t>2011</a:t>
            </a:r>
          </a:p>
          <a:p>
            <a:pPr>
              <a:defRPr/>
            </a:pPr>
            <a:r>
              <a:rPr lang="en-US" dirty="0" smtClean="0"/>
              <a:t>All </a:t>
            </a:r>
            <a:r>
              <a:rPr lang="en-US" dirty="0"/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357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239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</a:rPr>
              <a:t>Reinforce a desirable behavior that the student </a:t>
            </a:r>
            <a:r>
              <a:rPr lang="en-US" sz="2400" i="1" dirty="0">
                <a:latin typeface="Arial" pitchFamily="34" charset="0"/>
              </a:rPr>
              <a:t>already</a:t>
            </a:r>
            <a:r>
              <a:rPr lang="en-US" sz="2400" dirty="0">
                <a:latin typeface="Arial" pitchFamily="34" charset="0"/>
              </a:rPr>
              <a:t> has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</a:rPr>
              <a:t>Teach a </a:t>
            </a:r>
            <a:r>
              <a:rPr lang="en-US" sz="2400" i="1" dirty="0">
                <a:latin typeface="Arial" pitchFamily="34" charset="0"/>
              </a:rPr>
              <a:t>new</a:t>
            </a:r>
            <a:r>
              <a:rPr lang="en-US" sz="2400" dirty="0">
                <a:latin typeface="Arial" pitchFamily="34" charset="0"/>
              </a:rPr>
              <a:t> desirable behavior: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Arial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</a:rPr>
              <a:t>A replacement that serves the same function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800" dirty="0">
              <a:latin typeface="Arial" pitchFamily="34" charset="0"/>
            </a:endParaRP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pitchFamily="34" charset="0"/>
              </a:rPr>
              <a:t>and/or…</a:t>
            </a:r>
          </a:p>
          <a:p>
            <a:pPr lvl="3">
              <a:lnSpc>
                <a:spcPct val="90000"/>
              </a:lnSpc>
              <a:buFontTx/>
              <a:buNone/>
            </a:pPr>
            <a:endParaRPr lang="en-US" sz="800" dirty="0">
              <a:latin typeface="Arial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</a:rPr>
              <a:t>An alternative that doesn’t serve the same function but that allows the student to be reinforced more often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34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981200"/>
            <a:ext cx="4495800" cy="4144963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sz="2400" dirty="0">
                <a:latin typeface="Arial" pitchFamily="34" charset="0"/>
              </a:rPr>
              <a:t>To replace the function of the problem behavior</a:t>
            </a:r>
          </a:p>
          <a:p>
            <a:pPr lvl="1">
              <a:lnSpc>
                <a:spcPct val="90000"/>
              </a:lnSpc>
              <a:buFontTx/>
              <a:buChar char="•"/>
            </a:pPr>
            <a:endParaRPr lang="en-US" sz="800" dirty="0">
              <a:latin typeface="Arial" pitchFamily="34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400" dirty="0">
                <a:latin typeface="Arial" pitchFamily="34" charset="0"/>
              </a:rPr>
              <a:t>Using a form of communication based on the student’s needs (Examples: sign language, PECS, augmentative device, verbalizing)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38545" y="10668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Arial" pitchFamily="34" charset="0"/>
              </a:rPr>
              <a:t>Teach functional communication skills…</a:t>
            </a:r>
          </a:p>
        </p:txBody>
      </p:sp>
      <p:pic>
        <p:nvPicPr>
          <p:cNvPr id="19464" name="Picture 8" descr="Talker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267200" cy="32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5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a-header-newfo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apsules 1">
    <a:dk1>
      <a:srgbClr val="003366"/>
    </a:dk1>
    <a:lt1>
      <a:srgbClr val="FFFFFF"/>
    </a:lt1>
    <a:dk2>
      <a:srgbClr val="006666"/>
    </a:dk2>
    <a:lt2>
      <a:srgbClr val="666699"/>
    </a:lt2>
    <a:accent1>
      <a:srgbClr val="33CCCC"/>
    </a:accent1>
    <a:accent2>
      <a:srgbClr val="99CC99"/>
    </a:accent2>
    <a:accent3>
      <a:srgbClr val="FFFFFF"/>
    </a:accent3>
    <a:accent4>
      <a:srgbClr val="002A56"/>
    </a:accent4>
    <a:accent5>
      <a:srgbClr val="ADE2E2"/>
    </a:accent5>
    <a:accent6>
      <a:srgbClr val="8AB98A"/>
    </a:accent6>
    <a:hlink>
      <a:srgbClr val="003366"/>
    </a:hlink>
    <a:folHlink>
      <a:srgbClr val="CC99FF"/>
    </a:folHlink>
  </a:clrScheme>
  <a:fontScheme name="Capsule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via-header-newfont</Template>
  <TotalTime>2822</TotalTime>
  <Words>4326</Words>
  <Application>Microsoft Office PowerPoint</Application>
  <PresentationFormat>On-screen Show (4:3)</PresentationFormat>
  <Paragraphs>809</Paragraphs>
  <Slides>118</Slides>
  <Notes>93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118</vt:i4>
      </vt:variant>
    </vt:vector>
  </HeadingPairs>
  <TitlesOfParts>
    <vt:vector size="121" baseType="lpstr">
      <vt:lpstr>via-header-newfont</vt:lpstr>
      <vt:lpstr>Packager Shell Object</vt:lpstr>
      <vt:lpstr>Bitmap Image</vt:lpstr>
      <vt:lpstr>Understanding Autism</vt:lpstr>
      <vt:lpstr>PowerPoint Presentation</vt:lpstr>
      <vt:lpstr>Questions</vt:lpstr>
      <vt:lpstr>AUTISM SPECTRUM DISORDER</vt:lpstr>
      <vt:lpstr>PowerPoint Presentation</vt:lpstr>
      <vt:lpstr>The Autism Spectrum</vt:lpstr>
      <vt:lpstr>Diagnosis of Autism</vt:lpstr>
      <vt:lpstr>Diagnosis of Autism in Children with Visual Impairments</vt:lpstr>
      <vt:lpstr>Diagnosis of Autism in Children with Visual Impairments</vt:lpstr>
      <vt:lpstr>Diagnosis of Autism in Children with Visual Impairments</vt:lpstr>
      <vt:lpstr>Diagnosis of Autism</vt:lpstr>
      <vt:lpstr>Diagnosis of Autism in Children with Visual Impairments</vt:lpstr>
      <vt:lpstr>Diagnosis of Autism in Children with Visual Impairments</vt:lpstr>
      <vt:lpstr>Autism Facts</vt:lpstr>
      <vt:lpstr>Autism Spectrum Disorders</vt:lpstr>
      <vt:lpstr>PowerPoint Presentation</vt:lpstr>
      <vt:lpstr> Autistic Disorder (Classic Autism)</vt:lpstr>
      <vt:lpstr>PowerPoint Presentation</vt:lpstr>
      <vt:lpstr>PowerPoint Presentation</vt:lpstr>
      <vt:lpstr>PowerPoint Presentation</vt:lpstr>
      <vt:lpstr>        Social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Behavior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Keep in mind…</vt:lpstr>
      <vt:lpstr>PowerPoint Presentation</vt:lpstr>
      <vt:lpstr>           Asperger’s Syndrome is similar in many ways...</vt:lpstr>
      <vt:lpstr>PowerPoint Presentation</vt:lpstr>
      <vt:lpstr>Social Challenges</vt:lpstr>
      <vt:lpstr>Communication Challenges</vt:lpstr>
      <vt:lpstr> When visual impairment and autism occur together, each disability impacts the other. </vt:lpstr>
      <vt:lpstr>Social Challenges in Children with Visual Impairment and Autism</vt:lpstr>
      <vt:lpstr>PowerPoint Presentation</vt:lpstr>
      <vt:lpstr>Speech Challenges in Children with Visual Impairment and Autism</vt:lpstr>
      <vt:lpstr>PowerPoint Presentation</vt:lpstr>
      <vt:lpstr>Communication Challenges in Children with Visual Impairment and Autism</vt:lpstr>
      <vt:lpstr>PowerPoint Presentation</vt:lpstr>
      <vt:lpstr>Behavioral Challenges with Visual Impairment and Autism</vt:lpstr>
      <vt:lpstr>PowerPoint Presentation</vt:lpstr>
      <vt:lpstr>Sensory Challenges in Children with Visual Impairment and Autism</vt:lpstr>
      <vt:lpstr>PowerPoint Presentation</vt:lpstr>
      <vt:lpstr>Treatment of ASDs</vt:lpstr>
      <vt:lpstr>Guidelines for Considering New Treatments</vt:lpstr>
      <vt:lpstr>PowerPoint Presentation</vt:lpstr>
      <vt:lpstr>Why Evidenced-based?</vt:lpstr>
      <vt:lpstr>Great Resource</vt:lpstr>
      <vt:lpstr>A Few Tips on Best Practice for Students with ASD</vt:lpstr>
      <vt:lpstr>ARRANGING THE ENVIRONMENT FOR SUCCESS</vt:lpstr>
      <vt:lpstr>PowerPoint Presentation</vt:lpstr>
      <vt:lpstr>Specialized Characteristics of Autism (Holtz et al., 2004) </vt:lpstr>
      <vt:lpstr>Prepare Your Space</vt:lpstr>
      <vt:lpstr>Accommodating a Need for Sameness</vt:lpstr>
      <vt:lpstr>Accommodating a Need for Structure</vt:lpstr>
      <vt:lpstr>Accommodating Need for Visual Supports</vt:lpstr>
      <vt:lpstr>Accommodating Students with Problematic Behavior</vt:lpstr>
      <vt:lpstr>Accommodating Students who are Easily Distracted</vt:lpstr>
      <vt:lpstr>Accommodating Sensory Sensitivities</vt:lpstr>
      <vt:lpstr>Accommodating Sensitivity to Touch</vt:lpstr>
      <vt:lpstr>Accommodating Sensitivity to Smells</vt:lpstr>
      <vt:lpstr>Accommodating Sensitivity to Sounds</vt:lpstr>
      <vt:lpstr>Accommodating Sensitivity to Lights</vt:lpstr>
      <vt:lpstr>Other Antecedent Strategies</vt:lpstr>
      <vt:lpstr>Be Consistent Across Child’s Team!</vt:lpstr>
      <vt:lpstr>ACTIVITY SCHEDULES</vt:lpstr>
      <vt:lpstr>What is an Activity Schedule?</vt:lpstr>
      <vt:lpstr>Activity Schedule</vt:lpstr>
      <vt:lpstr>Why use activity schedules?</vt:lpstr>
      <vt:lpstr>Activity Schedule Uses</vt:lpstr>
      <vt:lpstr>First Independent Activity Schedule</vt:lpstr>
      <vt:lpstr>Sample First Independent Schedule for a Young Student</vt:lpstr>
      <vt:lpstr>Sample First Independent Schedule for an Older Learner</vt:lpstr>
      <vt:lpstr>REINFORCEMENT  </vt:lpstr>
      <vt:lpstr>PowerPoint Presentation</vt:lpstr>
      <vt:lpstr>Reinforcement</vt:lpstr>
      <vt:lpstr>Reinforcement for Children  with Autism</vt:lpstr>
      <vt:lpstr>PowerPoint Presentation</vt:lpstr>
      <vt:lpstr>Identifying Reinforcers</vt:lpstr>
      <vt:lpstr>PowerPoint Presentation</vt:lpstr>
      <vt:lpstr>ADDRESSING CHALLENGING BEHAVIORS</vt:lpstr>
      <vt:lpstr>There are many deficits present in autism that predispose a student to engage in problematic behavior (Gerhardt, 2004)       </vt:lpstr>
      <vt:lpstr>“Maladaptive” Behavior</vt:lpstr>
      <vt:lpstr>PowerPoint Presentation</vt:lpstr>
      <vt:lpstr>Four Categories of Functions of Behavior</vt:lpstr>
      <vt:lpstr>Examples:</vt:lpstr>
      <vt:lpstr>To Decrease Problem Behaviors…</vt:lpstr>
      <vt:lpstr>Reinforcement </vt:lpstr>
      <vt:lpstr>PowerPoint Presentation</vt:lpstr>
      <vt:lpstr>PowerPoint Presentation</vt:lpstr>
      <vt:lpstr>PowerPoint Presentation</vt:lpstr>
      <vt:lpstr>Your turn…</vt:lpstr>
      <vt:lpstr>PowerPoint Presentation</vt:lpstr>
      <vt:lpstr>Generalization</vt:lpstr>
      <vt:lpstr>Generalization is…</vt:lpstr>
      <vt:lpstr>PowerPoint Presentation</vt:lpstr>
      <vt:lpstr>PowerPoint Presentation</vt:lpstr>
      <vt:lpstr>PowerPoint Presentation</vt:lpstr>
      <vt:lpstr>Discrete Trial Instruction</vt:lpstr>
      <vt:lpstr>Discrete Trial Instruction</vt:lpstr>
      <vt:lpstr>Discrete Trial Instruction</vt:lpstr>
      <vt:lpstr>Incidental Teaching</vt:lpstr>
      <vt:lpstr>Incidental Teaching</vt:lpstr>
      <vt:lpstr>Incidental Teaching</vt:lpstr>
      <vt:lpstr>Task Analysis Instruction</vt:lpstr>
      <vt:lpstr>What Do These Teaching Strategies Have in Common?</vt:lpstr>
      <vt:lpstr>Discovery Learning</vt:lpstr>
      <vt:lpstr>When you use behavioral methods rather than discovery or observational learning…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Shaping the Future</dc:title>
  <dc:creator>Peggy Halliday</dc:creator>
  <cp:lastModifiedBy>Peggy Halliday</cp:lastModifiedBy>
  <cp:revision>153</cp:revision>
  <cp:lastPrinted>2012-10-01T12:22:25Z</cp:lastPrinted>
  <dcterms:created xsi:type="dcterms:W3CDTF">2012-02-26T20:18:01Z</dcterms:created>
  <dcterms:modified xsi:type="dcterms:W3CDTF">2012-10-01T15:44:36Z</dcterms:modified>
</cp:coreProperties>
</file>